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gd/metadata"/>
  <Override ContentType="application/binary" PartName="/gd/snapshot"/>
  <Override ContentType="application/binary" PartName="/gd/signature"/>
  <Override ContentType="application/binary" PartName="/gd/debuginfo"/>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b9bea58c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b9bea58c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c23200a96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c23200a96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bb3803b875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bb3803b875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bb3803b875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bb3803b875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bb3803b875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bb3803b875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bb3803b87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bb3803b87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bb3803b875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bb3803b875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bb3803b875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bb3803b87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bb3803b8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bb3803b8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bb3803b87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bb3803b87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bb3803b87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bb3803b87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b9bea58c2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b9bea58c2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be434d6dd0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be434d6dd0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bb3803b87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bb3803b87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be434d6dd0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be434d6dd0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bb3803b875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bb3803b875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bbacb2125f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bbacb2125f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c23200a96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c23200a96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c3445ba5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c3445ba5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cc45d71359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cc45d71359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bb3803b87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bb3803b87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cc45d7135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cc45d7135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be434d6dd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be434d6dd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c44a6c721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c44a6c721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b9bea58c21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b9bea58c21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sp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sp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sp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sp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sp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sp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sp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sp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sp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sp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sp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4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0.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6.jpg"/><Relationship Id="rId4" Type="http://schemas.openxmlformats.org/officeDocument/2006/relationships/image" Target="../media/image64.jpg"/><Relationship Id="rId5" Type="http://schemas.openxmlformats.org/officeDocument/2006/relationships/image" Target="../media/image51.jpg"/><Relationship Id="rId6" Type="http://schemas.openxmlformats.org/officeDocument/2006/relationships/image" Target="../media/image6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7.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2.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45.png"/><Relationship Id="rId11" Type="http://schemas.openxmlformats.org/officeDocument/2006/relationships/image" Target="../media/image53.jpg"/><Relationship Id="rId10" Type="http://schemas.openxmlformats.org/officeDocument/2006/relationships/image" Target="../media/image41.png"/><Relationship Id="rId9" Type="http://schemas.openxmlformats.org/officeDocument/2006/relationships/image" Target="../media/image52.jpg"/><Relationship Id="rId5" Type="http://schemas.openxmlformats.org/officeDocument/2006/relationships/image" Target="../media/image43.png"/><Relationship Id="rId6" Type="http://schemas.openxmlformats.org/officeDocument/2006/relationships/image" Target="../media/image60.jpg"/><Relationship Id="rId7" Type="http://schemas.openxmlformats.org/officeDocument/2006/relationships/image" Target="../media/image62.png"/><Relationship Id="rId8" Type="http://schemas.openxmlformats.org/officeDocument/2006/relationships/image" Target="../media/image5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58.jpg"/><Relationship Id="rId11" Type="http://schemas.openxmlformats.org/officeDocument/2006/relationships/image" Target="../media/image61.jpg"/><Relationship Id="rId10" Type="http://schemas.openxmlformats.org/officeDocument/2006/relationships/image" Target="../media/image57.jpg"/><Relationship Id="rId9" Type="http://schemas.openxmlformats.org/officeDocument/2006/relationships/image" Target="../media/image56.jpg"/><Relationship Id="rId5" Type="http://schemas.openxmlformats.org/officeDocument/2006/relationships/image" Target="../media/image63.jpg"/><Relationship Id="rId6" Type="http://schemas.openxmlformats.org/officeDocument/2006/relationships/image" Target="../media/image54.jpg"/><Relationship Id="rId7" Type="http://schemas.openxmlformats.org/officeDocument/2006/relationships/image" Target="../media/image55.jpg"/><Relationship Id="rId8" Type="http://schemas.openxmlformats.org/officeDocument/2006/relationships/image" Target="../media/image6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44.png"/><Relationship Id="rId5"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flipH="1">
            <a:off x="1849693" y="4075479"/>
            <a:ext cx="35133" cy="965225"/>
          </a:xfrm>
          <a:prstGeom prst="rect">
            <a:avLst/>
          </a:prstGeom>
          <a:noFill/>
          <a:ln>
            <a:noFill/>
          </a:ln>
        </p:spPr>
      </p:pic>
      <p:sp>
        <p:nvSpPr>
          <p:cNvPr id="55" name="Google Shape;55;p13"/>
          <p:cNvSpPr txBox="1"/>
          <p:nvPr/>
        </p:nvSpPr>
        <p:spPr>
          <a:xfrm>
            <a:off x="2327875" y="4493175"/>
            <a:ext cx="6282600" cy="5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2"/>
                </a:solidFill>
                <a:latin typeface="Georgia"/>
                <a:ea typeface="Georgia"/>
                <a:cs typeface="Georgia"/>
                <a:sym typeface="Georgia"/>
              </a:rPr>
              <a:t>Green House Marketing &amp; PR </a:t>
            </a:r>
            <a:r>
              <a:rPr b="1" lang="en" sz="2200">
                <a:solidFill>
                  <a:schemeClr val="dk2"/>
                </a:solidFill>
                <a:latin typeface="Georgia"/>
                <a:ea typeface="Georgia"/>
                <a:cs typeface="Georgia"/>
                <a:sym typeface="Georgia"/>
              </a:rPr>
              <a:t>Toolkit</a:t>
            </a:r>
            <a:endParaRPr b="1" sz="2200">
              <a:solidFill>
                <a:schemeClr val="dk2"/>
              </a:solidFill>
              <a:latin typeface="Georgia"/>
              <a:ea typeface="Georgia"/>
              <a:cs typeface="Georgia"/>
              <a:sym typeface="Georgia"/>
            </a:endParaRPr>
          </a:p>
        </p:txBody>
      </p:sp>
      <p:pic>
        <p:nvPicPr>
          <p:cNvPr id="56" name="Google Shape;56;p13" title="GHP at AgingIN_logo.png"/>
          <p:cNvPicPr preferRelativeResize="0"/>
          <p:nvPr/>
        </p:nvPicPr>
        <p:blipFill>
          <a:blip r:embed="rId4">
            <a:alphaModFix/>
          </a:blip>
          <a:stretch>
            <a:fillRect/>
          </a:stretch>
        </p:blipFill>
        <p:spPr>
          <a:xfrm>
            <a:off x="340373" y="4075475"/>
            <a:ext cx="1334827" cy="965225"/>
          </a:xfrm>
          <a:prstGeom prst="rect">
            <a:avLst/>
          </a:prstGeom>
          <a:noFill/>
          <a:ln>
            <a:noFill/>
          </a:ln>
        </p:spPr>
      </p:pic>
      <p:pic>
        <p:nvPicPr>
          <p:cNvPr id="57" name="Google Shape;57;p13" title="AdobeStock_1698519955.jpeg"/>
          <p:cNvPicPr preferRelativeResize="0"/>
          <p:nvPr/>
        </p:nvPicPr>
        <p:blipFill rotWithShape="1">
          <a:blip r:embed="rId5">
            <a:alphaModFix/>
          </a:blip>
          <a:srcRect b="0" l="4014" r="3487" t="0"/>
          <a:stretch/>
        </p:blipFill>
        <p:spPr>
          <a:xfrm>
            <a:off x="159800" y="152400"/>
            <a:ext cx="8458200" cy="3703200"/>
          </a:xfrm>
          <a:prstGeom prst="roundRect">
            <a:avLst>
              <a:gd fmla="val 6958"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2" title="Screen Shot 2026-01-29 at 1.29.27 PM.png"/>
          <p:cNvPicPr preferRelativeResize="0"/>
          <p:nvPr/>
        </p:nvPicPr>
        <p:blipFill>
          <a:blip r:embed="rId3">
            <a:alphaModFix/>
          </a:blip>
          <a:stretch>
            <a:fillRect/>
          </a:stretch>
        </p:blipFill>
        <p:spPr>
          <a:xfrm>
            <a:off x="457375" y="587799"/>
            <a:ext cx="7853425" cy="4032325"/>
          </a:xfrm>
          <a:prstGeom prst="rect">
            <a:avLst/>
          </a:prstGeom>
          <a:noFill/>
          <a:ln>
            <a:noFill/>
          </a:ln>
        </p:spPr>
      </p:pic>
      <p:pic>
        <p:nvPicPr>
          <p:cNvPr id="137" name="Google Shape;137;p22" title="A Green House Project Championed by AgingIN.png"/>
          <p:cNvPicPr preferRelativeResize="0"/>
          <p:nvPr/>
        </p:nvPicPr>
        <p:blipFill rotWithShape="1">
          <a:blip r:embed="rId4">
            <a:alphaModFix/>
          </a:blip>
          <a:srcRect b="0" l="66966" r="0" t="17342"/>
          <a:stretch/>
        </p:blipFill>
        <p:spPr>
          <a:xfrm>
            <a:off x="5947475" y="3245750"/>
            <a:ext cx="891126" cy="888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3"/>
          <p:cNvSpPr txBox="1"/>
          <p:nvPr/>
        </p:nvSpPr>
        <p:spPr>
          <a:xfrm>
            <a:off x="265150" y="119706"/>
            <a:ext cx="8726100" cy="5941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00">
                <a:solidFill>
                  <a:srgbClr val="3A7A55"/>
                </a:solidFill>
                <a:highlight>
                  <a:srgbClr val="FFFFFF"/>
                </a:highlight>
                <a:latin typeface="Georgia"/>
                <a:ea typeface="Georgia"/>
                <a:cs typeface="Georgia"/>
                <a:sym typeface="Georgia"/>
              </a:rPr>
              <a:t>AgingIN Ethos Web Landing Page</a:t>
            </a:r>
            <a:r>
              <a:rPr b="1" lang="en" sz="2600">
                <a:highlight>
                  <a:srgbClr val="FFFFFF"/>
                </a:highlight>
              </a:rPr>
              <a:t> </a:t>
            </a:r>
            <a:endParaRPr b="1" sz="2600">
              <a:highlight>
                <a:srgbClr val="FFFFFF"/>
              </a:highlight>
            </a:endParaRPr>
          </a:p>
          <a:p>
            <a:pPr indent="0" lvl="0" marL="0" rtl="0" algn="l">
              <a:lnSpc>
                <a:spcPct val="100000"/>
              </a:lnSpc>
              <a:spcBef>
                <a:spcPts val="0"/>
              </a:spcBef>
              <a:spcAft>
                <a:spcPts val="0"/>
              </a:spcAft>
              <a:buNone/>
            </a:pPr>
            <a:r>
              <a:rPr b="1" lang="en" sz="1000">
                <a:solidFill>
                  <a:srgbClr val="000000"/>
                </a:solidFill>
                <a:highlight>
                  <a:srgbClr val="FFFFFF"/>
                </a:highlight>
              </a:rPr>
              <a:t>This landing page is what Green House Homes can </a:t>
            </a:r>
            <a:r>
              <a:rPr b="1" lang="en" sz="1000">
                <a:highlight>
                  <a:srgbClr val="FFFFFF"/>
                </a:highlight>
              </a:rPr>
              <a:t>add to</a:t>
            </a:r>
            <a:r>
              <a:rPr b="1" lang="en" sz="1000">
                <a:solidFill>
                  <a:srgbClr val="000000"/>
                </a:solidFill>
                <a:highlight>
                  <a:srgbClr val="FFFFFF"/>
                </a:highlight>
              </a:rPr>
              <a:t> their website</a:t>
            </a:r>
            <a:r>
              <a:rPr b="1" lang="en" sz="1000">
                <a:highlight>
                  <a:srgbClr val="FFFFFF"/>
                </a:highlight>
              </a:rPr>
              <a:t> and then link to this when advertising, blog writing or performing public relations.</a:t>
            </a:r>
            <a:endParaRPr b="1" sz="1000">
              <a:solidFill>
                <a:srgbClr val="000000"/>
              </a:solidFill>
              <a:highlight>
                <a:srgbClr val="FFFFFF"/>
              </a:highlight>
            </a:endParaRPr>
          </a:p>
          <a:p>
            <a:pPr indent="0" lvl="0" marL="0" rtl="0" algn="l">
              <a:lnSpc>
                <a:spcPct val="100000"/>
              </a:lnSpc>
              <a:spcBef>
                <a:spcPts val="1000"/>
              </a:spcBef>
              <a:spcAft>
                <a:spcPts val="0"/>
              </a:spcAft>
              <a:buNone/>
            </a:pPr>
            <a:r>
              <a:rPr b="1" lang="en" sz="1100">
                <a:solidFill>
                  <a:srgbClr val="000000"/>
                </a:solidFill>
                <a:highlight>
                  <a:srgbClr val="FFFFFF"/>
                </a:highlight>
              </a:rPr>
              <a:t>Headline:</a:t>
            </a:r>
            <a:r>
              <a:rPr lang="en" sz="1100">
                <a:solidFill>
                  <a:srgbClr val="000000"/>
                </a:solidFill>
                <a:highlight>
                  <a:srgbClr val="FFFFFF"/>
                </a:highlight>
              </a:rPr>
              <a:t> </a:t>
            </a:r>
            <a:r>
              <a:rPr b="1" lang="en" sz="1100">
                <a:solidFill>
                  <a:srgbClr val="000000"/>
                </a:solidFill>
                <a:highlight>
                  <a:srgbClr val="FFFFFF"/>
                </a:highlight>
              </a:rPr>
              <a:t>Why Small Homes Matter: Evidence, Impact, and What We Can Do Next</a:t>
            </a:r>
            <a:r>
              <a:rPr lang="en" sz="1100">
                <a:solidFill>
                  <a:srgbClr val="000000"/>
                </a:solidFill>
                <a:highlight>
                  <a:srgbClr val="FFFFFF"/>
                </a:highlight>
              </a:rPr>
              <a:t> </a:t>
            </a:r>
            <a:endParaRPr sz="1100">
              <a:solidFill>
                <a:srgbClr val="000000"/>
              </a:solidFill>
              <a:highlight>
                <a:srgbClr val="FFFFFF"/>
              </a:highlight>
            </a:endParaRPr>
          </a:p>
          <a:p>
            <a:pPr indent="0" lvl="0" marL="0" rtl="0" algn="l">
              <a:lnSpc>
                <a:spcPct val="100000"/>
              </a:lnSpc>
              <a:spcBef>
                <a:spcPts val="1000"/>
              </a:spcBef>
              <a:spcAft>
                <a:spcPts val="0"/>
              </a:spcAft>
              <a:buNone/>
            </a:pPr>
            <a:r>
              <a:rPr lang="en" sz="1100">
                <a:solidFill>
                  <a:srgbClr val="000000"/>
                </a:solidFill>
                <a:highlight>
                  <a:srgbClr val="FFFFFF"/>
                </a:highlight>
              </a:rPr>
              <a:t>When we think small, we often think simple. But the Green House model is far from simplistic, it’s deeply intentional and built on practices of emotional intelligence and collaboration by our care team. In our setting, “small” means fewer </a:t>
            </a:r>
            <a:r>
              <a:rPr lang="en" sz="1100">
                <a:highlight>
                  <a:srgbClr val="FFFFFF"/>
                </a:highlight>
              </a:rPr>
              <a:t>residents, only 12, living in households where humanity is at the core. Plants, hobbies, animals, easy access to the outdoors, intergenerational relationships and more. All designed to provide a satisfying life, no matter the physical limitation.</a:t>
            </a:r>
            <a:endParaRPr sz="1100">
              <a:solidFill>
                <a:srgbClr val="000000"/>
              </a:solidFill>
              <a:highlight>
                <a:srgbClr val="FFFFFF"/>
              </a:highlight>
            </a:endParaRPr>
          </a:p>
          <a:p>
            <a:pPr indent="0" lvl="0" marL="0" rtl="0" algn="l">
              <a:lnSpc>
                <a:spcPct val="100000"/>
              </a:lnSpc>
              <a:spcBef>
                <a:spcPts val="1000"/>
              </a:spcBef>
              <a:spcAft>
                <a:spcPts val="0"/>
              </a:spcAft>
              <a:buNone/>
            </a:pPr>
            <a:r>
              <a:rPr lang="en" sz="1100">
                <a:solidFill>
                  <a:srgbClr val="000000"/>
                </a:solidFill>
                <a:highlight>
                  <a:srgbClr val="FFFFFF"/>
                </a:highlight>
              </a:rPr>
              <a:t>Green House homes are intentionally designed, built and operated by flipping the “medical care model” upside down. A care professional is at the helm with the medical professionals in support. This means that residents within Green House homes are in control of their preferences and lifestyle. They have features you don’t see in medically driven skilled nursing communities. </a:t>
            </a:r>
            <a:endParaRPr sz="1100">
              <a:solidFill>
                <a:srgbClr val="000000"/>
              </a:solidFill>
              <a:highlight>
                <a:srgbClr val="FFFFFF"/>
              </a:highlight>
            </a:endParaRPr>
          </a:p>
          <a:p>
            <a:pPr indent="0" lvl="0" marL="0" rtl="0" algn="l">
              <a:lnSpc>
                <a:spcPct val="100000"/>
              </a:lnSpc>
              <a:spcBef>
                <a:spcPts val="1000"/>
              </a:spcBef>
              <a:spcAft>
                <a:spcPts val="0"/>
              </a:spcAft>
              <a:buNone/>
            </a:pPr>
            <a:r>
              <a:rPr lang="en" sz="1100">
                <a:solidFill>
                  <a:srgbClr val="000000"/>
                </a:solidFill>
                <a:highlight>
                  <a:srgbClr val="FFFFFF"/>
                </a:highlight>
              </a:rPr>
              <a:t>Studies of this human-based approach have shown striking results: during COVID-19, Green House homes experienced over 60% fewer infections and 70% fewer deaths per 1,000 residents compared to traditional nursing homes. The model’s advantages include private rooms, consistency of staffing and limited foot traffic that together translate into safety, dignity, and resilience.</a:t>
            </a:r>
            <a:endParaRPr sz="1100">
              <a:solidFill>
                <a:srgbClr val="000000"/>
              </a:solidFill>
              <a:highlight>
                <a:srgbClr val="FFFFFF"/>
              </a:highlight>
            </a:endParaRPr>
          </a:p>
          <a:p>
            <a:pPr indent="0" lvl="0" marL="0" rtl="0" algn="l">
              <a:spcBef>
                <a:spcPts val="1000"/>
              </a:spcBef>
              <a:spcAft>
                <a:spcPts val="0"/>
              </a:spcAft>
              <a:buNone/>
            </a:pPr>
            <a:r>
              <a:rPr b="1" lang="en" sz="1100">
                <a:solidFill>
                  <a:schemeClr val="dk1"/>
                </a:solidFill>
                <a:highlight>
                  <a:schemeClr val="lt1"/>
                </a:highlight>
              </a:rPr>
              <a:t>Measuring What Matters: The Green House Annual MERIT Self Assessment. </a:t>
            </a:r>
            <a:r>
              <a:rPr lang="en" sz="1100">
                <a:solidFill>
                  <a:schemeClr val="dk1"/>
                </a:solidFill>
                <a:highlight>
                  <a:schemeClr val="lt1"/>
                </a:highlight>
              </a:rPr>
              <a:t>As a Green House at AgingIN home, our commitment to person-directed living isn’t just philosophical, it’s measured annually when AgingIN administers the Green House Annual MERIT Self Assessment across every trademarked Green House home. This comprehensive assessment is completed by every member of our skilled nursing team and is designed to give a clear, honest snapshot of how we’re doing. The assessment measures key indicators such as:</a:t>
            </a:r>
            <a:endParaRPr sz="1100">
              <a:solidFill>
                <a:schemeClr val="dk1"/>
              </a:solidFill>
              <a:highlight>
                <a:schemeClr val="lt1"/>
              </a:highlight>
            </a:endParaRPr>
          </a:p>
          <a:p>
            <a:pPr indent="-298450" lvl="0" marL="457200" rtl="0" algn="l">
              <a:spcBef>
                <a:spcPts val="1000"/>
              </a:spcBef>
              <a:spcAft>
                <a:spcPts val="0"/>
              </a:spcAft>
              <a:buClr>
                <a:schemeClr val="dk1"/>
              </a:buClr>
              <a:buSzPts val="1100"/>
              <a:buChar char="●"/>
            </a:pPr>
            <a:r>
              <a:rPr lang="en" sz="1100">
                <a:solidFill>
                  <a:schemeClr val="dk1"/>
                </a:solidFill>
                <a:highlight>
                  <a:schemeClr val="lt1"/>
                </a:highlight>
              </a:rPr>
              <a:t>Employee satisfaction and engagement</a:t>
            </a:r>
            <a:endParaRPr sz="1100">
              <a:solidFill>
                <a:schemeClr val="dk1"/>
              </a:solidFill>
              <a:highlight>
                <a:schemeClr val="lt1"/>
              </a:highlight>
            </a:endParaRPr>
          </a:p>
          <a:p>
            <a:pPr indent="-298450" lvl="0" marL="457200" rtl="0" algn="l">
              <a:spcBef>
                <a:spcPts val="0"/>
              </a:spcBef>
              <a:spcAft>
                <a:spcPts val="0"/>
              </a:spcAft>
              <a:buClr>
                <a:schemeClr val="dk1"/>
              </a:buClr>
              <a:buSzPts val="1100"/>
              <a:buChar char="●"/>
            </a:pPr>
            <a:r>
              <a:rPr lang="en" sz="1100">
                <a:solidFill>
                  <a:schemeClr val="dk1"/>
                </a:solidFill>
                <a:highlight>
                  <a:schemeClr val="lt1"/>
                </a:highlight>
              </a:rPr>
              <a:t>Care processes and team culture</a:t>
            </a:r>
            <a:endParaRPr sz="1100">
              <a:solidFill>
                <a:schemeClr val="dk1"/>
              </a:solidFill>
              <a:highlight>
                <a:schemeClr val="lt1"/>
              </a:highlight>
            </a:endParaRPr>
          </a:p>
          <a:p>
            <a:pPr indent="-298450" lvl="0" marL="457200" rtl="0" algn="l">
              <a:spcBef>
                <a:spcPts val="0"/>
              </a:spcBef>
              <a:spcAft>
                <a:spcPts val="0"/>
              </a:spcAft>
              <a:buClr>
                <a:schemeClr val="dk1"/>
              </a:buClr>
              <a:buSzPts val="1100"/>
              <a:buChar char="●"/>
            </a:pPr>
            <a:r>
              <a:rPr lang="en" sz="1100">
                <a:solidFill>
                  <a:schemeClr val="dk1"/>
                </a:solidFill>
                <a:highlight>
                  <a:schemeClr val="lt1"/>
                </a:highlight>
              </a:rPr>
              <a:t>Alignment with person-directed living principles</a:t>
            </a:r>
            <a:endParaRPr sz="1100">
              <a:solidFill>
                <a:schemeClr val="dk1"/>
              </a:solidFill>
              <a:highlight>
                <a:schemeClr val="lt1"/>
              </a:highlight>
            </a:endParaRPr>
          </a:p>
          <a:p>
            <a:pPr indent="-298450" lvl="0" marL="457200" rtl="0" algn="l">
              <a:spcBef>
                <a:spcPts val="0"/>
              </a:spcBef>
              <a:spcAft>
                <a:spcPts val="0"/>
              </a:spcAft>
              <a:buClr>
                <a:schemeClr val="dk1"/>
              </a:buClr>
              <a:buSzPts val="1100"/>
              <a:buChar char="●"/>
            </a:pPr>
            <a:r>
              <a:rPr lang="en" sz="1100">
                <a:solidFill>
                  <a:schemeClr val="dk1"/>
                </a:solidFill>
                <a:highlight>
                  <a:schemeClr val="lt1"/>
                </a:highlight>
              </a:rPr>
              <a:t>How well daily practices reflect meaningful life, real home and empowered staff                              </a:t>
            </a:r>
            <a:r>
              <a:rPr i="1" lang="en" sz="1100">
                <a:solidFill>
                  <a:schemeClr val="dk1"/>
                </a:solidFill>
                <a:highlight>
                  <a:schemeClr val="lt1"/>
                </a:highlight>
              </a:rPr>
              <a:t>See next page for continuation…</a:t>
            </a:r>
            <a:endParaRPr i="1" sz="1100">
              <a:solidFill>
                <a:schemeClr val="dk1"/>
              </a:solidFill>
              <a:highlight>
                <a:schemeClr val="lt1"/>
              </a:highlight>
            </a:endParaRPr>
          </a:p>
          <a:p>
            <a:pPr indent="0" lvl="0" marL="457200" rtl="0" algn="l">
              <a:spcBef>
                <a:spcPts val="1000"/>
              </a:spcBef>
              <a:spcAft>
                <a:spcPts val="0"/>
              </a:spcAft>
              <a:buNone/>
            </a:pPr>
            <a:r>
              <a:t/>
            </a:r>
            <a:endParaRPr sz="1100">
              <a:solidFill>
                <a:schemeClr val="dk1"/>
              </a:solidFill>
              <a:highlight>
                <a:schemeClr val="lt1"/>
              </a:highlight>
            </a:endParaRPr>
          </a:p>
          <a:p>
            <a:pPr indent="0" lvl="0" marL="0" rtl="0" algn="l">
              <a:spcBef>
                <a:spcPts val="1000"/>
              </a:spcBef>
              <a:spcAft>
                <a:spcPts val="0"/>
              </a:spcAft>
              <a:buNone/>
            </a:pPr>
            <a:r>
              <a:t/>
            </a:r>
            <a:endParaRPr sz="1100">
              <a:solidFill>
                <a:schemeClr val="dk1"/>
              </a:solidFill>
              <a:highlight>
                <a:schemeClr val="lt1"/>
              </a:highlight>
            </a:endParaRPr>
          </a:p>
          <a:p>
            <a:pPr indent="0" lvl="0" marL="457200" rtl="0" algn="l">
              <a:spcBef>
                <a:spcPts val="1000"/>
              </a:spcBef>
              <a:spcAft>
                <a:spcPts val="0"/>
              </a:spcAft>
              <a:buNone/>
            </a:pPr>
            <a:r>
              <a:rPr lang="en" sz="1100">
                <a:solidFill>
                  <a:schemeClr val="dk1"/>
                </a:solidFill>
                <a:highlight>
                  <a:schemeClr val="lt1"/>
                </a:highlight>
              </a:rPr>
              <a:t>                              </a:t>
            </a:r>
            <a:endParaRPr sz="1100">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4"/>
          <p:cNvSpPr txBox="1"/>
          <p:nvPr/>
        </p:nvSpPr>
        <p:spPr>
          <a:xfrm>
            <a:off x="380425" y="413250"/>
            <a:ext cx="8202900" cy="42036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sz="2600">
                <a:solidFill>
                  <a:srgbClr val="3A7A55"/>
                </a:solidFill>
                <a:highlight>
                  <a:schemeClr val="lt1"/>
                </a:highlight>
                <a:latin typeface="Georgia"/>
                <a:ea typeface="Georgia"/>
                <a:cs typeface="Georgia"/>
                <a:sym typeface="Georgia"/>
              </a:rPr>
              <a:t>AgingIN Ethos Web Landing Page, continued</a:t>
            </a:r>
            <a:endParaRPr b="1" sz="2600">
              <a:solidFill>
                <a:srgbClr val="3A7A55"/>
              </a:solidFill>
              <a:highlight>
                <a:schemeClr val="lt1"/>
              </a:highlight>
              <a:latin typeface="Georgia"/>
              <a:ea typeface="Georgia"/>
              <a:cs typeface="Georgia"/>
              <a:sym typeface="Georgia"/>
            </a:endParaRPr>
          </a:p>
          <a:p>
            <a:pPr indent="0" lvl="0" marL="0" rtl="0" algn="l">
              <a:spcBef>
                <a:spcPts val="1000"/>
              </a:spcBef>
              <a:spcAft>
                <a:spcPts val="0"/>
              </a:spcAft>
              <a:buClr>
                <a:schemeClr val="dk1"/>
              </a:buClr>
              <a:buSzPts val="1100"/>
              <a:buFont typeface="Arial"/>
              <a:buNone/>
            </a:pPr>
            <a:r>
              <a:rPr lang="en" sz="1100">
                <a:solidFill>
                  <a:schemeClr val="dk1"/>
                </a:solidFill>
                <a:highlight>
                  <a:schemeClr val="lt1"/>
                </a:highlight>
              </a:rPr>
              <a:t>The results help us step back, reflect, and identify both strengths and opportunities. Just as importantly, the survey keeps us focused on what matters most: supporting care professionals and delivering the best possible care experience for the people who live here.</a:t>
            </a:r>
            <a:endParaRPr sz="1100">
              <a:solidFill>
                <a:schemeClr val="dk1"/>
              </a:solidFill>
              <a:highlight>
                <a:schemeClr val="lt1"/>
              </a:highlight>
            </a:endParaRPr>
          </a:p>
          <a:p>
            <a:pPr indent="0" lvl="0" marL="0" rtl="0" algn="l">
              <a:spcBef>
                <a:spcPts val="1000"/>
              </a:spcBef>
              <a:spcAft>
                <a:spcPts val="0"/>
              </a:spcAft>
              <a:buNone/>
            </a:pPr>
            <a:r>
              <a:rPr b="1" lang="en" sz="1100">
                <a:solidFill>
                  <a:schemeClr val="dk1"/>
                </a:solidFill>
                <a:highlight>
                  <a:schemeClr val="lt1"/>
                </a:highlight>
              </a:rPr>
              <a:t>Why This Matters to Residents &amp; Care Professionals</a:t>
            </a:r>
            <a:r>
              <a:rPr lang="en" sz="1100">
                <a:solidFill>
                  <a:schemeClr val="dk1"/>
                </a:solidFill>
                <a:highlight>
                  <a:schemeClr val="lt1"/>
                </a:highlight>
              </a:rPr>
              <a:t>. Residents deserve care rooted in both compassion and rigor. Care partners deserve tools that are tested, not just hopeful. As Green House operators, we’re proud to stand at the intersection of heart and science. Our residents deserve no less.</a:t>
            </a:r>
            <a:endParaRPr sz="1100">
              <a:solidFill>
                <a:schemeClr val="dk1"/>
              </a:solidFill>
              <a:highlight>
                <a:schemeClr val="lt1"/>
              </a:highlight>
            </a:endParaRPr>
          </a:p>
          <a:p>
            <a:pPr indent="0" lvl="0" marL="0" rtl="0" algn="l">
              <a:spcBef>
                <a:spcPts val="1000"/>
              </a:spcBef>
              <a:spcAft>
                <a:spcPts val="0"/>
              </a:spcAft>
              <a:buNone/>
            </a:pPr>
            <a:r>
              <a:rPr b="1" lang="en" sz="1100">
                <a:solidFill>
                  <a:schemeClr val="dk1"/>
                </a:solidFill>
                <a:highlight>
                  <a:schemeClr val="lt1"/>
                </a:highlight>
              </a:rPr>
              <a:t>Role of AgingIN Green House Homes &amp; Research</a:t>
            </a:r>
            <a:endParaRPr b="1" sz="1100">
              <a:solidFill>
                <a:schemeClr val="dk1"/>
              </a:solidFill>
              <a:highlight>
                <a:schemeClr val="lt1"/>
              </a:highlight>
            </a:endParaRPr>
          </a:p>
          <a:p>
            <a:pPr indent="0" lvl="0" marL="0" rtl="0" algn="l">
              <a:spcBef>
                <a:spcPts val="1000"/>
              </a:spcBef>
              <a:spcAft>
                <a:spcPts val="0"/>
              </a:spcAft>
              <a:buNone/>
            </a:pPr>
            <a:r>
              <a:rPr lang="en" sz="1100">
                <a:solidFill>
                  <a:schemeClr val="dk1"/>
                </a:solidFill>
                <a:highlight>
                  <a:schemeClr val="lt1"/>
                </a:highlight>
              </a:rPr>
              <a:t>But it doesn’t stop there. AgingIN’s mission is to push beyond those numbers, to explore how environment, culture, staff empowerment, and autonomy contribute to outcomes. Through its research partnerships and culture-change tools, AgingIN helps communities like ours calibrate and deepen impact. </a:t>
            </a:r>
            <a:endParaRPr sz="1100">
              <a:solidFill>
                <a:schemeClr val="dk1"/>
              </a:solidFill>
              <a:highlight>
                <a:schemeClr val="lt1"/>
              </a:highlight>
            </a:endParaRPr>
          </a:p>
          <a:p>
            <a:pPr indent="0" lvl="0" marL="0" rtl="0" algn="l">
              <a:spcBef>
                <a:spcPts val="1000"/>
              </a:spcBef>
              <a:spcAft>
                <a:spcPts val="0"/>
              </a:spcAft>
              <a:buClr>
                <a:schemeClr val="dk1"/>
              </a:buClr>
              <a:buSzPts val="1100"/>
              <a:buFont typeface="Arial"/>
              <a:buNone/>
            </a:pPr>
            <a:r>
              <a:rPr i="1" lang="en" sz="1100">
                <a:solidFill>
                  <a:schemeClr val="dk1"/>
                </a:solidFill>
                <a:highlight>
                  <a:schemeClr val="lt1"/>
                </a:highlight>
              </a:rPr>
              <a:t>See next page for continuation of copy…</a:t>
            </a:r>
            <a:endParaRPr i="1" sz="1100">
              <a:solidFill>
                <a:schemeClr val="dk1"/>
              </a:solidFill>
              <a:highlight>
                <a:schemeClr val="lt1"/>
              </a:highlight>
            </a:endParaRPr>
          </a:p>
          <a:p>
            <a:pPr indent="0" lvl="0" marL="0" rtl="0" algn="l">
              <a:spcBef>
                <a:spcPts val="1000"/>
              </a:spcBef>
              <a:spcAft>
                <a:spcPts val="0"/>
              </a:spcAft>
              <a:buClr>
                <a:schemeClr val="dk1"/>
              </a:buClr>
              <a:buSzPts val="1100"/>
              <a:buFont typeface="Arial"/>
              <a:buNone/>
            </a:pPr>
            <a:r>
              <a:t/>
            </a:r>
            <a:endParaRPr sz="1100">
              <a:solidFill>
                <a:schemeClr val="dk1"/>
              </a:solidFill>
              <a:highlight>
                <a:schemeClr val="lt1"/>
              </a:highlight>
            </a:endParaRPr>
          </a:p>
          <a:p>
            <a:pPr indent="0" lvl="0" marL="0" rtl="0" algn="l">
              <a:spcBef>
                <a:spcPts val="0"/>
              </a:spcBef>
              <a:spcAft>
                <a:spcPts val="0"/>
              </a:spcAft>
              <a:buNone/>
            </a:pPr>
            <a:r>
              <a:t/>
            </a:r>
            <a:endParaRPr sz="11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txBox="1"/>
          <p:nvPr/>
        </p:nvSpPr>
        <p:spPr>
          <a:xfrm>
            <a:off x="380425" y="413250"/>
            <a:ext cx="8202900" cy="42036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sz="2600">
                <a:solidFill>
                  <a:srgbClr val="3A7A55"/>
                </a:solidFill>
                <a:highlight>
                  <a:schemeClr val="lt1"/>
                </a:highlight>
                <a:latin typeface="Georgia"/>
                <a:ea typeface="Georgia"/>
                <a:cs typeface="Georgia"/>
                <a:sym typeface="Georgia"/>
              </a:rPr>
              <a:t>AgingIN Ethos Web Landing Page, continued</a:t>
            </a:r>
            <a:endParaRPr b="1" sz="2600">
              <a:solidFill>
                <a:srgbClr val="3A7A55"/>
              </a:solidFill>
              <a:highlight>
                <a:schemeClr val="lt1"/>
              </a:highlight>
              <a:latin typeface="Georgia"/>
              <a:ea typeface="Georgia"/>
              <a:cs typeface="Georgia"/>
              <a:sym typeface="Georgia"/>
            </a:endParaRPr>
          </a:p>
          <a:p>
            <a:pPr indent="0" lvl="0" marL="0" rtl="0" algn="l">
              <a:spcBef>
                <a:spcPts val="1000"/>
              </a:spcBef>
              <a:spcAft>
                <a:spcPts val="0"/>
              </a:spcAft>
              <a:buNone/>
            </a:pPr>
            <a:r>
              <a:rPr b="1" lang="en" sz="1100">
                <a:solidFill>
                  <a:schemeClr val="dk1"/>
                </a:solidFill>
                <a:highlight>
                  <a:schemeClr val="lt1"/>
                </a:highlight>
              </a:rPr>
              <a:t>Who is AgingIN?</a:t>
            </a:r>
            <a:endParaRPr b="1" sz="1100">
              <a:solidFill>
                <a:schemeClr val="dk1"/>
              </a:solidFill>
              <a:highlight>
                <a:schemeClr val="lt1"/>
              </a:highlight>
            </a:endParaRPr>
          </a:p>
          <a:p>
            <a:pPr indent="0" lvl="0" marL="0" rtl="0" algn="l">
              <a:spcBef>
                <a:spcPts val="1000"/>
              </a:spcBef>
              <a:spcAft>
                <a:spcPts val="0"/>
              </a:spcAft>
              <a:buNone/>
            </a:pPr>
            <a:r>
              <a:rPr lang="en" sz="1100">
                <a:solidFill>
                  <a:schemeClr val="dk1"/>
                </a:solidFill>
                <a:highlight>
                  <a:schemeClr val="lt1"/>
                </a:highlight>
              </a:rPr>
              <a:t>AgingIN helps aging services organizations create communities that they would be proud to choose for themselves and their families. Their independent research supports this claim.</a:t>
            </a:r>
            <a:endParaRPr sz="1100">
              <a:solidFill>
                <a:schemeClr val="dk1"/>
              </a:solidFill>
              <a:highlight>
                <a:schemeClr val="lt1"/>
              </a:highlight>
            </a:endParaRPr>
          </a:p>
          <a:p>
            <a:pPr indent="0" lvl="0" marL="0" rtl="0" algn="l">
              <a:spcBef>
                <a:spcPts val="1000"/>
              </a:spcBef>
              <a:spcAft>
                <a:spcPts val="0"/>
              </a:spcAft>
              <a:buNone/>
            </a:pPr>
            <a:r>
              <a:rPr lang="en" sz="1100">
                <a:solidFill>
                  <a:schemeClr val="dk1"/>
                </a:solidFill>
                <a:highlight>
                  <a:schemeClr val="lt1"/>
                </a:highlight>
              </a:rPr>
              <a:t>Through world-class consulting, technical assistance, and education, AgingIN empowers </a:t>
            </a:r>
            <a:r>
              <a:rPr lang="en" sz="1100">
                <a:solidFill>
                  <a:schemeClr val="dk1"/>
                </a:solidFill>
                <a:highlight>
                  <a:schemeClr val="lt1"/>
                </a:highlight>
              </a:rPr>
              <a:t>elder care</a:t>
            </a:r>
            <a:r>
              <a:rPr lang="en" sz="1100">
                <a:solidFill>
                  <a:schemeClr val="dk1"/>
                </a:solidFill>
                <a:highlight>
                  <a:schemeClr val="lt1"/>
                </a:highlight>
              </a:rPr>
              <a:t> providers to implement lasting change and cultural transformation that is meaningful and measurable. Simply put, it works.</a:t>
            </a:r>
            <a:endParaRPr sz="1100">
              <a:solidFill>
                <a:schemeClr val="dk1"/>
              </a:solidFill>
              <a:highlight>
                <a:schemeClr val="lt1"/>
              </a:highlight>
            </a:endParaRPr>
          </a:p>
          <a:p>
            <a:pPr indent="0" lvl="0" marL="0" rtl="0" algn="l">
              <a:spcBef>
                <a:spcPts val="1000"/>
              </a:spcBef>
              <a:spcAft>
                <a:spcPts val="0"/>
              </a:spcAft>
              <a:buNone/>
            </a:pPr>
            <a:r>
              <a:rPr lang="en" sz="1100">
                <a:solidFill>
                  <a:schemeClr val="dk1"/>
                </a:solidFill>
                <a:highlight>
                  <a:schemeClr val="lt1"/>
                </a:highlight>
              </a:rPr>
              <a:t>Formerly known as the Center for Innovation, AgingIN is a global nonprofit born from the merging of two of the most influential movements in long-term care: Pioneer Network and The Green House </a:t>
            </a:r>
            <a:r>
              <a:rPr lang="en" sz="1100">
                <a:solidFill>
                  <a:schemeClr val="dk1"/>
                </a:solidFill>
                <a:highlight>
                  <a:schemeClr val="lt1"/>
                </a:highlight>
              </a:rPr>
              <a:t>® p</a:t>
            </a:r>
            <a:r>
              <a:rPr lang="en" sz="1100">
                <a:solidFill>
                  <a:schemeClr val="dk1"/>
                </a:solidFill>
                <a:highlight>
                  <a:schemeClr val="lt1"/>
                </a:highlight>
              </a:rPr>
              <a:t>roject For more than 30 years, they have been leading the charge to dismantle outdated models, elevate care professionals, and create environments where older adults can live fully, with dignity.</a:t>
            </a:r>
            <a:endParaRPr sz="1100">
              <a:solidFill>
                <a:schemeClr val="dk1"/>
              </a:solidFill>
              <a:highlight>
                <a:schemeClr val="lt1"/>
              </a:highlight>
            </a:endParaRPr>
          </a:p>
          <a:p>
            <a:pPr indent="0" lvl="0" marL="0" rtl="0" algn="l">
              <a:spcBef>
                <a:spcPts val="1000"/>
              </a:spcBef>
              <a:spcAft>
                <a:spcPts val="0"/>
              </a:spcAft>
              <a:buNone/>
            </a:pPr>
            <a:r>
              <a:rPr lang="en" sz="1100">
                <a:solidFill>
                  <a:schemeClr val="dk1"/>
                </a:solidFill>
                <a:highlight>
                  <a:schemeClr val="lt1"/>
                </a:highlight>
              </a:rPr>
              <a:t>AgingIN is the only global nonprofit organization that connects care partners and elders with academic research and real-world practice. We do this by bringing together providers, researchers, policy makers, regulators, and advocates from every corner of the aging services ecosystem.</a:t>
            </a:r>
            <a:endParaRPr sz="1100">
              <a:solidFill>
                <a:schemeClr val="dk1"/>
              </a:solidFill>
              <a:highlight>
                <a:schemeClr val="lt1"/>
              </a:highlight>
            </a:endParaRPr>
          </a:p>
          <a:p>
            <a:pPr indent="0" lvl="0" marL="0" rtl="0" algn="l">
              <a:spcBef>
                <a:spcPts val="1000"/>
              </a:spcBef>
              <a:spcAft>
                <a:spcPts val="0"/>
              </a:spcAft>
              <a:buNone/>
            </a:pPr>
            <a:r>
              <a:rPr lang="en" sz="1100">
                <a:solidFill>
                  <a:schemeClr val="dk1"/>
                </a:solidFill>
                <a:highlight>
                  <a:schemeClr val="lt1"/>
                </a:highlight>
              </a:rPr>
              <a:t>JoinIN!</a:t>
            </a:r>
            <a:endParaRPr sz="1100">
              <a:solidFill>
                <a:schemeClr val="dk1"/>
              </a:solidFill>
              <a:highlight>
                <a:schemeClr val="lt1"/>
              </a:highlight>
            </a:endParaRPr>
          </a:p>
          <a:p>
            <a:pPr indent="0" lvl="0" marL="0" rtl="0" algn="l">
              <a:spcBef>
                <a:spcPts val="1000"/>
              </a:spcBef>
              <a:spcAft>
                <a:spcPts val="0"/>
              </a:spcAft>
              <a:buNone/>
            </a:pPr>
            <a:r>
              <a:t/>
            </a:r>
            <a:endParaRPr sz="1100">
              <a:solidFill>
                <a:schemeClr val="dk1"/>
              </a:solidFill>
              <a:highlight>
                <a:schemeClr val="lt1"/>
              </a:highlight>
            </a:endParaRPr>
          </a:p>
          <a:p>
            <a:pPr indent="0" lvl="0" marL="0" rtl="0" algn="l">
              <a:spcBef>
                <a:spcPts val="1000"/>
              </a:spcBef>
              <a:spcAft>
                <a:spcPts val="0"/>
              </a:spcAft>
              <a:buNone/>
            </a:pPr>
            <a:r>
              <a:t/>
            </a:r>
            <a:endParaRPr sz="1100">
              <a:solidFill>
                <a:schemeClr val="dk1"/>
              </a:solidFill>
              <a:highlight>
                <a:schemeClr val="lt1"/>
              </a:highlight>
            </a:endParaRPr>
          </a:p>
          <a:p>
            <a:pPr indent="0" lvl="0" marL="0" rtl="0" algn="l">
              <a:spcBef>
                <a:spcPts val="1000"/>
              </a:spcBef>
              <a:spcAft>
                <a:spcPts val="0"/>
              </a:spcAft>
              <a:buNone/>
            </a:pPr>
            <a:r>
              <a:t/>
            </a:r>
            <a:endParaRPr sz="1100">
              <a:solidFill>
                <a:schemeClr val="dk1"/>
              </a:solidFill>
              <a:highlight>
                <a:schemeClr val="lt1"/>
              </a:highlight>
            </a:endParaRPr>
          </a:p>
          <a:p>
            <a:pPr indent="0" lvl="0" marL="0" rtl="0" algn="l">
              <a:spcBef>
                <a:spcPts val="0"/>
              </a:spcBef>
              <a:spcAft>
                <a:spcPts val="0"/>
              </a:spcAft>
              <a:buNone/>
            </a:pPr>
            <a:r>
              <a:t/>
            </a:r>
            <a:endParaRPr sz="11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6"/>
          <p:cNvSpPr txBox="1"/>
          <p:nvPr/>
        </p:nvSpPr>
        <p:spPr>
          <a:xfrm>
            <a:off x="426838" y="170347"/>
            <a:ext cx="8238000" cy="491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50">
                <a:solidFill>
                  <a:srgbClr val="3A7A55"/>
                </a:solidFill>
                <a:highlight>
                  <a:srgbClr val="FFFFFF"/>
                </a:highlight>
                <a:latin typeface="Georgia"/>
                <a:ea typeface="Georgia"/>
                <a:cs typeface="Georgia"/>
                <a:sym typeface="Georgia"/>
              </a:rPr>
              <a:t>Green House Home Articles or Blog Content</a:t>
            </a:r>
            <a:endParaRPr b="1" sz="1350">
              <a:solidFill>
                <a:srgbClr val="000000"/>
              </a:solidFill>
              <a:highlight>
                <a:srgbClr val="FFFFFF"/>
              </a:highlight>
            </a:endParaRPr>
          </a:p>
          <a:p>
            <a:pPr indent="0" lvl="0" marL="0" rtl="0" algn="l">
              <a:lnSpc>
                <a:spcPct val="123913"/>
              </a:lnSpc>
              <a:spcBef>
                <a:spcPts val="1000"/>
              </a:spcBef>
              <a:spcAft>
                <a:spcPts val="0"/>
              </a:spcAft>
              <a:buNone/>
            </a:pPr>
            <a:r>
              <a:rPr b="1" lang="en" sz="1350">
                <a:solidFill>
                  <a:srgbClr val="000000"/>
                </a:solidFill>
                <a:highlight>
                  <a:srgbClr val="FFFFFF"/>
                </a:highlight>
              </a:rPr>
              <a:t>Article 1. “From House to Home: Why Person-Directed Living Changes Everything”</a:t>
            </a:r>
            <a:endParaRPr b="1" sz="1350">
              <a:solidFill>
                <a:srgbClr val="000000"/>
              </a:solidFill>
              <a:highlight>
                <a:srgbClr val="FFFFFF"/>
              </a:highlight>
            </a:endParaRPr>
          </a:p>
          <a:p>
            <a:pPr indent="0" lvl="0" marL="0" rtl="0" algn="l">
              <a:lnSpc>
                <a:spcPct val="123913"/>
              </a:lnSpc>
              <a:spcBef>
                <a:spcPts val="1000"/>
              </a:spcBef>
              <a:spcAft>
                <a:spcPts val="0"/>
              </a:spcAft>
              <a:buNone/>
            </a:pPr>
            <a:r>
              <a:rPr lang="en" sz="1250">
                <a:solidFill>
                  <a:srgbClr val="000000"/>
                </a:solidFill>
                <a:highlight>
                  <a:srgbClr val="FFFFFF"/>
                </a:highlight>
              </a:rPr>
              <a:t>In many care settings, the difference between a “place you live” and a “home you belong to” comes down to culture, not bricks and mortar. At [Your Community Name], we’ve embraced and invested in the Green House philosophy to make that difference real.</a:t>
            </a:r>
            <a:endParaRPr sz="1250">
              <a:solidFill>
                <a:srgbClr val="000000"/>
              </a:solidFill>
              <a:highlight>
                <a:srgbClr val="FFFFFF"/>
              </a:highlight>
            </a:endParaRPr>
          </a:p>
          <a:p>
            <a:pPr indent="0" lvl="0" marL="0" rtl="0" algn="l">
              <a:lnSpc>
                <a:spcPct val="123913"/>
              </a:lnSpc>
              <a:spcBef>
                <a:spcPts val="1000"/>
              </a:spcBef>
              <a:spcAft>
                <a:spcPts val="0"/>
              </a:spcAft>
              <a:buNone/>
            </a:pPr>
            <a:r>
              <a:rPr lang="en" sz="1250">
                <a:solidFill>
                  <a:srgbClr val="000000"/>
                </a:solidFill>
                <a:highlight>
                  <a:srgbClr val="FFFFFF"/>
                </a:highlight>
              </a:rPr>
              <a:t>Green House homes don’t just reduce the scale, they shift who holds power. When older adults living in skilled nursing settings direct their routines and care partners share in decision-making, amazing things happen: deeper relationships, fewer institutional routines, and real joy in everyday moments. That’s how we manage our community.</a:t>
            </a:r>
            <a:endParaRPr sz="1250">
              <a:solidFill>
                <a:srgbClr val="000000"/>
              </a:solidFill>
              <a:highlight>
                <a:srgbClr val="FFFFFF"/>
              </a:highlight>
            </a:endParaRPr>
          </a:p>
          <a:p>
            <a:pPr indent="0" lvl="0" marL="0" rtl="0" algn="l">
              <a:lnSpc>
                <a:spcPct val="123913"/>
              </a:lnSpc>
              <a:spcBef>
                <a:spcPts val="1000"/>
              </a:spcBef>
              <a:spcAft>
                <a:spcPts val="0"/>
              </a:spcAft>
              <a:buNone/>
            </a:pPr>
            <a:r>
              <a:rPr b="1" lang="en" sz="1250">
                <a:solidFill>
                  <a:srgbClr val="000000"/>
                </a:solidFill>
                <a:highlight>
                  <a:srgbClr val="FFFFFF"/>
                </a:highlight>
              </a:rPr>
              <a:t>Evidence &amp; Connection to AgingIN</a:t>
            </a:r>
            <a:endParaRPr b="1" sz="1250">
              <a:solidFill>
                <a:srgbClr val="000000"/>
              </a:solidFill>
              <a:highlight>
                <a:srgbClr val="FFFFFF"/>
              </a:highlight>
            </a:endParaRPr>
          </a:p>
          <a:p>
            <a:pPr indent="0" lvl="0" marL="0" rtl="0" algn="l">
              <a:lnSpc>
                <a:spcPct val="123913"/>
              </a:lnSpc>
              <a:spcBef>
                <a:spcPts val="1000"/>
              </a:spcBef>
              <a:spcAft>
                <a:spcPts val="0"/>
              </a:spcAft>
              <a:buNone/>
            </a:pPr>
            <a:r>
              <a:rPr lang="en" sz="1250">
                <a:solidFill>
                  <a:srgbClr val="000000"/>
                </a:solidFill>
                <a:highlight>
                  <a:srgbClr val="FFFFFF"/>
                </a:highlight>
              </a:rPr>
              <a:t>AgingIN exists to help providers like [Your community name here] to translate research into daily practice. Their work in “culture change” draws on decades of models such as Green House and Pioneer Network, helping communities like ours move from theory to living transformation.</a:t>
            </a:r>
            <a:endParaRPr sz="1250">
              <a:solidFill>
                <a:srgbClr val="000000"/>
              </a:solidFill>
              <a:highlight>
                <a:srgbClr val="FFFFFF"/>
              </a:highlight>
            </a:endParaRPr>
          </a:p>
          <a:p>
            <a:pPr indent="0" lvl="0" marL="0" rtl="0" algn="l">
              <a:lnSpc>
                <a:spcPct val="123913"/>
              </a:lnSpc>
              <a:spcBef>
                <a:spcPts val="1000"/>
              </a:spcBef>
              <a:spcAft>
                <a:spcPts val="0"/>
              </a:spcAft>
              <a:buNone/>
            </a:pPr>
            <a:r>
              <a:rPr lang="en" sz="1250">
                <a:solidFill>
                  <a:srgbClr val="000000"/>
                </a:solidFill>
                <a:highlight>
                  <a:srgbClr val="FFFFFF"/>
                </a:highlight>
              </a:rPr>
              <a:t>At our community, we left behind “how we’ve always done it,” and started changing our culture to empower care professionals to support residents in directing their lives. We’re proud to say that this home is a learning lab, and AgingIN is our partner in that journey.</a:t>
            </a:r>
            <a:endParaRPr sz="1250">
              <a:solidFill>
                <a:srgbClr val="000000"/>
              </a:solidFill>
              <a:highlight>
                <a:srgbClr val="FFFFFF"/>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7"/>
          <p:cNvSpPr txBox="1"/>
          <p:nvPr/>
        </p:nvSpPr>
        <p:spPr>
          <a:xfrm>
            <a:off x="427525" y="288200"/>
            <a:ext cx="8484000" cy="495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650">
                <a:solidFill>
                  <a:srgbClr val="3A7A55"/>
                </a:solidFill>
                <a:highlight>
                  <a:schemeClr val="lt1"/>
                </a:highlight>
                <a:latin typeface="Georgia"/>
                <a:ea typeface="Georgia"/>
                <a:cs typeface="Georgia"/>
                <a:sym typeface="Georgia"/>
              </a:rPr>
              <a:t>Green House Home Articles or Blog Content</a:t>
            </a:r>
            <a:endParaRPr b="1" sz="1350">
              <a:solidFill>
                <a:schemeClr val="dk1"/>
              </a:solidFill>
              <a:highlight>
                <a:schemeClr val="lt1"/>
              </a:highlight>
            </a:endParaRPr>
          </a:p>
          <a:p>
            <a:pPr indent="0" lvl="0" marL="0" rtl="0" algn="l">
              <a:lnSpc>
                <a:spcPct val="100000"/>
              </a:lnSpc>
              <a:spcBef>
                <a:spcPts val="1000"/>
              </a:spcBef>
              <a:spcAft>
                <a:spcPts val="0"/>
              </a:spcAft>
              <a:buNone/>
            </a:pPr>
            <a:r>
              <a:rPr b="1" lang="en" sz="1100">
                <a:solidFill>
                  <a:srgbClr val="000000"/>
                </a:solidFill>
                <a:highlight>
                  <a:srgbClr val="FFFFFF"/>
                </a:highlight>
              </a:rPr>
              <a:t>“Bridging Research &amp; Reality in Elder Care”</a:t>
            </a:r>
            <a:r>
              <a:rPr b="1" lang="en" sz="1100">
                <a:highlight>
                  <a:srgbClr val="FFFFFF"/>
                </a:highlight>
              </a:rPr>
              <a:t> </a:t>
            </a:r>
            <a:r>
              <a:rPr lang="en" sz="1100">
                <a:solidFill>
                  <a:srgbClr val="000000"/>
                </a:solidFill>
                <a:highlight>
                  <a:srgbClr val="FFFFFF"/>
                </a:highlight>
              </a:rPr>
              <a:t>In care communities, we often hear that “best practices” feel distant or abstract. At [Your Community Name], we believe research should live, not just in academic journals, but in dining rooms, </a:t>
            </a:r>
            <a:r>
              <a:rPr lang="en" sz="1100">
                <a:highlight>
                  <a:srgbClr val="FFFFFF"/>
                </a:highlight>
              </a:rPr>
              <a:t>care team</a:t>
            </a:r>
            <a:r>
              <a:rPr lang="en" sz="1100">
                <a:solidFill>
                  <a:srgbClr val="000000"/>
                </a:solidFill>
                <a:highlight>
                  <a:srgbClr val="FFFFFF"/>
                </a:highlight>
              </a:rPr>
              <a:t> huddles, and resident conversations.</a:t>
            </a:r>
            <a:endParaRPr sz="1100">
              <a:solidFill>
                <a:srgbClr val="000000"/>
              </a:solidFill>
              <a:highlight>
                <a:srgbClr val="FFFFFF"/>
              </a:highlight>
            </a:endParaRPr>
          </a:p>
          <a:p>
            <a:pPr indent="0" lvl="0" marL="0" rtl="0" algn="l">
              <a:lnSpc>
                <a:spcPct val="100000"/>
              </a:lnSpc>
              <a:spcBef>
                <a:spcPts val="1000"/>
              </a:spcBef>
              <a:spcAft>
                <a:spcPts val="0"/>
              </a:spcAft>
              <a:buNone/>
            </a:pPr>
            <a:r>
              <a:rPr lang="en" sz="1100">
                <a:solidFill>
                  <a:srgbClr val="000000"/>
                </a:solidFill>
                <a:highlight>
                  <a:srgbClr val="FFFFFF"/>
                </a:highlight>
              </a:rPr>
              <a:t>As a </a:t>
            </a:r>
            <a:r>
              <a:rPr lang="en" sz="1100">
                <a:highlight>
                  <a:srgbClr val="FFFFFF"/>
                </a:highlight>
              </a:rPr>
              <a:t>Green House at AgingIN</a:t>
            </a:r>
            <a:r>
              <a:rPr lang="en" sz="1100">
                <a:solidFill>
                  <a:srgbClr val="000000"/>
                </a:solidFill>
                <a:highlight>
                  <a:srgbClr val="FFFFFF"/>
                </a:highlight>
              </a:rPr>
              <a:t> home, AgingIN’s research partnerships work to make that possible. They connect academic teams with communities to test new approaches in care protocols, workforce culture, and health outcomes. Practices and approaches are grounded in evidence, instead of guesswork. </a:t>
            </a:r>
            <a:br>
              <a:rPr lang="en" sz="1100">
                <a:highlight>
                  <a:srgbClr val="FFFFFF"/>
                </a:highlight>
              </a:rPr>
            </a:br>
            <a:br>
              <a:rPr lang="en" sz="1100">
                <a:solidFill>
                  <a:srgbClr val="000000"/>
                </a:solidFill>
                <a:highlight>
                  <a:srgbClr val="FFFFFF"/>
                </a:highlight>
              </a:rPr>
            </a:br>
            <a:r>
              <a:rPr b="1" lang="en" sz="1100">
                <a:highlight>
                  <a:srgbClr val="FFFFFF"/>
                </a:highlight>
              </a:rPr>
              <a:t>Measuring What Matters: The Green House Annual MERIT Self Assessment. </a:t>
            </a:r>
            <a:r>
              <a:rPr lang="en" sz="1100">
                <a:highlight>
                  <a:srgbClr val="FFFFFF"/>
                </a:highlight>
              </a:rPr>
              <a:t>As a </a:t>
            </a:r>
            <a:r>
              <a:rPr lang="en" sz="1100">
                <a:highlight>
                  <a:srgbClr val="FFFFFF"/>
                </a:highlight>
              </a:rPr>
              <a:t>Green House at AgingIN</a:t>
            </a:r>
            <a:r>
              <a:rPr lang="en" sz="1100">
                <a:highlight>
                  <a:srgbClr val="FFFFFF"/>
                </a:highlight>
              </a:rPr>
              <a:t> home, our commitment to person-directed living isn’t just philosophical, it’s measured annually when AgingIN administers the Green House Annual MERIT Self A</a:t>
            </a:r>
            <a:r>
              <a:rPr lang="en" sz="1100">
                <a:highlight>
                  <a:srgbClr val="FFFFFF"/>
                </a:highlight>
              </a:rPr>
              <a:t>ssessment</a:t>
            </a:r>
            <a:r>
              <a:rPr lang="en" sz="1100">
                <a:highlight>
                  <a:srgbClr val="FFFFFF"/>
                </a:highlight>
              </a:rPr>
              <a:t> across every trademarked Green House home. This comprehensive assessment is completed by every member of our skilled nursing team and is designed to give a clear, honest snapshot of how we’re doing. The assessment measures key indicators such as:</a:t>
            </a:r>
            <a:endParaRPr sz="1100">
              <a:highlight>
                <a:srgbClr val="FFFFFF"/>
              </a:highlight>
            </a:endParaRPr>
          </a:p>
          <a:p>
            <a:pPr indent="-298450" lvl="0" marL="457200" rtl="0" algn="l">
              <a:lnSpc>
                <a:spcPct val="100000"/>
              </a:lnSpc>
              <a:spcBef>
                <a:spcPts val="1000"/>
              </a:spcBef>
              <a:spcAft>
                <a:spcPts val="0"/>
              </a:spcAft>
              <a:buSzPts val="1100"/>
              <a:buChar char="●"/>
            </a:pPr>
            <a:r>
              <a:rPr lang="en" sz="1100">
                <a:highlight>
                  <a:srgbClr val="FFFFFF"/>
                </a:highlight>
              </a:rPr>
              <a:t>Employee satisfaction and engagement</a:t>
            </a:r>
            <a:endParaRPr sz="1100">
              <a:highlight>
                <a:srgbClr val="FFFFFF"/>
              </a:highlight>
            </a:endParaRPr>
          </a:p>
          <a:p>
            <a:pPr indent="-298450" lvl="0" marL="457200" rtl="0" algn="l">
              <a:lnSpc>
                <a:spcPct val="100000"/>
              </a:lnSpc>
              <a:spcBef>
                <a:spcPts val="0"/>
              </a:spcBef>
              <a:spcAft>
                <a:spcPts val="0"/>
              </a:spcAft>
              <a:buSzPts val="1100"/>
              <a:buChar char="●"/>
            </a:pPr>
            <a:r>
              <a:rPr lang="en" sz="1100">
                <a:highlight>
                  <a:srgbClr val="FFFFFF"/>
                </a:highlight>
              </a:rPr>
              <a:t>Care processes and team culture</a:t>
            </a:r>
            <a:endParaRPr sz="1100">
              <a:highlight>
                <a:srgbClr val="FFFFFF"/>
              </a:highlight>
            </a:endParaRPr>
          </a:p>
          <a:p>
            <a:pPr indent="-298450" lvl="0" marL="457200" rtl="0" algn="l">
              <a:lnSpc>
                <a:spcPct val="100000"/>
              </a:lnSpc>
              <a:spcBef>
                <a:spcPts val="0"/>
              </a:spcBef>
              <a:spcAft>
                <a:spcPts val="0"/>
              </a:spcAft>
              <a:buSzPts val="1100"/>
              <a:buChar char="●"/>
            </a:pPr>
            <a:r>
              <a:rPr lang="en" sz="1100">
                <a:highlight>
                  <a:srgbClr val="FFFFFF"/>
                </a:highlight>
              </a:rPr>
              <a:t>Alignment with person-directed living principles</a:t>
            </a:r>
            <a:endParaRPr sz="1100">
              <a:highlight>
                <a:srgbClr val="FFFFFF"/>
              </a:highlight>
            </a:endParaRPr>
          </a:p>
          <a:p>
            <a:pPr indent="-298450" lvl="0" marL="457200" rtl="0" algn="l">
              <a:lnSpc>
                <a:spcPct val="100000"/>
              </a:lnSpc>
              <a:spcBef>
                <a:spcPts val="0"/>
              </a:spcBef>
              <a:spcAft>
                <a:spcPts val="0"/>
              </a:spcAft>
              <a:buSzPts val="1100"/>
              <a:buChar char="●"/>
            </a:pPr>
            <a:r>
              <a:rPr lang="en" sz="1100">
                <a:highlight>
                  <a:srgbClr val="FFFFFF"/>
                </a:highlight>
              </a:rPr>
              <a:t>How well daily practices reflect meaningful life, real home and </a:t>
            </a:r>
            <a:r>
              <a:rPr lang="en" sz="1100">
                <a:highlight>
                  <a:srgbClr val="FFFFFF"/>
                </a:highlight>
              </a:rPr>
              <a:t>empowered</a:t>
            </a:r>
            <a:r>
              <a:rPr lang="en" sz="1100">
                <a:highlight>
                  <a:srgbClr val="FFFFFF"/>
                </a:highlight>
              </a:rPr>
              <a:t> staff</a:t>
            </a:r>
            <a:endParaRPr sz="1100">
              <a:highlight>
                <a:srgbClr val="FFFFFF"/>
              </a:highlight>
            </a:endParaRPr>
          </a:p>
          <a:p>
            <a:pPr indent="0" lvl="0" marL="0" rtl="0" algn="l">
              <a:lnSpc>
                <a:spcPct val="100000"/>
              </a:lnSpc>
              <a:spcBef>
                <a:spcPts val="1000"/>
              </a:spcBef>
              <a:spcAft>
                <a:spcPts val="0"/>
              </a:spcAft>
              <a:buNone/>
            </a:pPr>
            <a:r>
              <a:rPr lang="en" sz="1100">
                <a:highlight>
                  <a:srgbClr val="FFFFFF"/>
                </a:highlight>
              </a:rPr>
              <a:t>The results help us step back, reflect, and identify both strengths and opportunities. Just as importantly, the assessment keeps us focused on what matters most: supporting care professionals and delivering the best possible care experience for the people who live here.</a:t>
            </a:r>
            <a:endParaRPr sz="1100">
              <a:highlight>
                <a:srgbClr val="FFFFFF"/>
              </a:highlight>
            </a:endParaRPr>
          </a:p>
          <a:p>
            <a:pPr indent="0" lvl="0" marL="0" rtl="0" algn="l">
              <a:lnSpc>
                <a:spcPct val="100000"/>
              </a:lnSpc>
              <a:spcBef>
                <a:spcPts val="1000"/>
              </a:spcBef>
              <a:spcAft>
                <a:spcPts val="0"/>
              </a:spcAft>
              <a:buNone/>
            </a:pPr>
            <a:r>
              <a:rPr b="1" lang="en" sz="1100">
                <a:solidFill>
                  <a:srgbClr val="000000"/>
                </a:solidFill>
                <a:highlight>
                  <a:srgbClr val="FFFFFF"/>
                </a:highlight>
              </a:rPr>
              <a:t>Why This Matters to Residents &amp; Care Professionals</a:t>
            </a:r>
            <a:r>
              <a:rPr lang="en" sz="1100">
                <a:highlight>
                  <a:srgbClr val="FFFFFF"/>
                </a:highlight>
              </a:rPr>
              <a:t>. </a:t>
            </a:r>
            <a:r>
              <a:rPr lang="en" sz="1100">
                <a:solidFill>
                  <a:srgbClr val="000000"/>
                </a:solidFill>
                <a:highlight>
                  <a:srgbClr val="FFFFFF"/>
                </a:highlight>
              </a:rPr>
              <a:t>Residents deserve care rooted in both compassion and rigor. Care partners deserve tools that are tested, not just hopeful. As Green House operators, we’re proud to stand at the intersection of heart and science. Our residents deserve no less.</a:t>
            </a:r>
            <a:endParaRPr sz="1100">
              <a:solidFill>
                <a:srgbClr val="000000"/>
              </a:solidFill>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8"/>
          <p:cNvSpPr txBox="1"/>
          <p:nvPr/>
        </p:nvSpPr>
        <p:spPr>
          <a:xfrm>
            <a:off x="230550" y="175125"/>
            <a:ext cx="8521500" cy="478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50">
                <a:solidFill>
                  <a:srgbClr val="3A7A55"/>
                </a:solidFill>
                <a:highlight>
                  <a:schemeClr val="lt1"/>
                </a:highlight>
                <a:latin typeface="Georgia"/>
                <a:ea typeface="Georgia"/>
                <a:cs typeface="Georgia"/>
                <a:sym typeface="Georgia"/>
              </a:rPr>
              <a:t>Green House Home Articles or Blog Content</a:t>
            </a:r>
            <a:endParaRPr b="1" sz="1350">
              <a:solidFill>
                <a:schemeClr val="dk1"/>
              </a:solidFill>
              <a:highlight>
                <a:schemeClr val="lt1"/>
              </a:highlight>
            </a:endParaRPr>
          </a:p>
          <a:p>
            <a:pPr indent="0" lvl="0" marL="0" rtl="0" algn="l">
              <a:lnSpc>
                <a:spcPct val="123913"/>
              </a:lnSpc>
              <a:spcBef>
                <a:spcPts val="1000"/>
              </a:spcBef>
              <a:spcAft>
                <a:spcPts val="0"/>
              </a:spcAft>
              <a:buNone/>
            </a:pPr>
            <a:r>
              <a:rPr b="1" lang="en" sz="1350">
                <a:solidFill>
                  <a:schemeClr val="dk1"/>
                </a:solidFill>
                <a:highlight>
                  <a:schemeClr val="lt1"/>
                </a:highlight>
              </a:rPr>
              <a:t>‘</a:t>
            </a:r>
            <a:r>
              <a:rPr b="1" lang="en" sz="1350">
                <a:solidFill>
                  <a:schemeClr val="dk1"/>
                </a:solidFill>
                <a:highlight>
                  <a:schemeClr val="lt1"/>
                </a:highlight>
              </a:rPr>
              <a:t>Learning What Stays: How Ongoing Education Anchors Culture Change’</a:t>
            </a:r>
            <a:endParaRPr b="1" sz="1350">
              <a:solidFill>
                <a:schemeClr val="dk1"/>
              </a:solidFill>
              <a:highlight>
                <a:schemeClr val="lt1"/>
              </a:highlight>
            </a:endParaRPr>
          </a:p>
          <a:p>
            <a:pPr indent="0" lvl="0" marL="0" rtl="0" algn="l">
              <a:lnSpc>
                <a:spcPct val="123913"/>
              </a:lnSpc>
              <a:spcBef>
                <a:spcPts val="1000"/>
              </a:spcBef>
              <a:spcAft>
                <a:spcPts val="0"/>
              </a:spcAft>
              <a:buNone/>
            </a:pPr>
            <a:r>
              <a:rPr lang="en" sz="1250">
                <a:solidFill>
                  <a:schemeClr val="dk1"/>
                </a:solidFill>
                <a:highlight>
                  <a:schemeClr val="lt1"/>
                </a:highlight>
              </a:rPr>
              <a:t>Culture change isn’t a workshop. It’s what our team does on Mondays. At [Your Community Name], we’ve learned that to make person-directed living stick, we need continuous learning, not occasional events and that’s exactly what we do.</a:t>
            </a:r>
            <a:endParaRPr sz="1250">
              <a:solidFill>
                <a:schemeClr val="dk1"/>
              </a:solidFill>
              <a:highlight>
                <a:schemeClr val="lt1"/>
              </a:highlight>
            </a:endParaRPr>
          </a:p>
          <a:p>
            <a:pPr indent="0" lvl="0" marL="0" rtl="0" algn="l">
              <a:lnSpc>
                <a:spcPct val="123913"/>
              </a:lnSpc>
              <a:spcBef>
                <a:spcPts val="1000"/>
              </a:spcBef>
              <a:spcAft>
                <a:spcPts val="0"/>
              </a:spcAft>
              <a:buNone/>
            </a:pPr>
            <a:r>
              <a:rPr lang="en" sz="1250">
                <a:solidFill>
                  <a:schemeClr val="dk1"/>
                </a:solidFill>
                <a:highlight>
                  <a:schemeClr val="lt1"/>
                </a:highlight>
              </a:rPr>
              <a:t>As an AgingIN Green House home, that’s where our partner AgingIN’s education model shines: immersive, actionable, and support-oriented. They don’t throw slides at us and leave. They coach our leaders, support our care partners, and help us to embed best practices that resist fading over time. </a:t>
            </a:r>
            <a:endParaRPr sz="1250">
              <a:solidFill>
                <a:schemeClr val="dk1"/>
              </a:solidFill>
              <a:highlight>
                <a:schemeClr val="lt1"/>
              </a:highlight>
            </a:endParaRPr>
          </a:p>
          <a:p>
            <a:pPr indent="0" lvl="0" marL="0" rtl="0" algn="l">
              <a:lnSpc>
                <a:spcPct val="123913"/>
              </a:lnSpc>
              <a:spcBef>
                <a:spcPts val="1000"/>
              </a:spcBef>
              <a:spcAft>
                <a:spcPts val="0"/>
              </a:spcAft>
              <a:buNone/>
            </a:pPr>
            <a:r>
              <a:rPr lang="en" sz="1250">
                <a:solidFill>
                  <a:schemeClr val="dk1"/>
                </a:solidFill>
                <a:highlight>
                  <a:schemeClr val="lt1"/>
                </a:highlight>
              </a:rPr>
              <a:t>Add a Community Example [Below is an example. But create your own.]</a:t>
            </a:r>
            <a:endParaRPr sz="1250">
              <a:solidFill>
                <a:schemeClr val="dk1"/>
              </a:solidFill>
              <a:highlight>
                <a:schemeClr val="lt1"/>
              </a:highlight>
            </a:endParaRPr>
          </a:p>
          <a:p>
            <a:pPr indent="0" lvl="0" marL="457200" rtl="0" algn="l">
              <a:lnSpc>
                <a:spcPct val="123913"/>
              </a:lnSpc>
              <a:spcBef>
                <a:spcPts val="1000"/>
              </a:spcBef>
              <a:spcAft>
                <a:spcPts val="0"/>
              </a:spcAft>
              <a:buNone/>
            </a:pPr>
            <a:r>
              <a:rPr lang="en" sz="1150">
                <a:solidFill>
                  <a:schemeClr val="dk1"/>
                </a:solidFill>
                <a:highlight>
                  <a:schemeClr val="lt1"/>
                </a:highlight>
              </a:rPr>
              <a:t>We recently engaged in an AgingIN-led memory care session using the Best Life framework. Rather than treating this as a “to-do,” our care team applied key ideas immediately – small conversation prompts, environmental cues, and micro-reflections at shift change. The shift? More connection with residents, and more curiosity.</a:t>
            </a:r>
            <a:endParaRPr sz="1150">
              <a:solidFill>
                <a:schemeClr val="dk1"/>
              </a:solidFill>
              <a:highlight>
                <a:schemeClr val="lt1"/>
              </a:highlight>
            </a:endParaRPr>
          </a:p>
          <a:p>
            <a:pPr indent="0" lvl="0" marL="457200" rtl="0" algn="l">
              <a:lnSpc>
                <a:spcPct val="123913"/>
              </a:lnSpc>
              <a:spcBef>
                <a:spcPts val="1000"/>
              </a:spcBef>
              <a:spcAft>
                <a:spcPts val="0"/>
              </a:spcAft>
              <a:buNone/>
            </a:pPr>
            <a:r>
              <a:rPr lang="en" sz="1150">
                <a:solidFill>
                  <a:schemeClr val="dk1"/>
                </a:solidFill>
                <a:highlight>
                  <a:schemeClr val="lt1"/>
                </a:highlight>
              </a:rPr>
              <a:t>At [community name] we don’t see this as a one-off “in service day,” we challenge ourselves regularly to reframe these sessions as conversations, not just classes. We consistently return to the principles of person-directed living. Real change only comes with ongoing practice, and that’s a path that we follow with AgingIN as our partner, walking with us to continuously improve our care. </a:t>
            </a:r>
            <a:endParaRPr sz="1150">
              <a:solidFill>
                <a:schemeClr val="dk1"/>
              </a:solidFill>
              <a:highlight>
                <a:schemeClr val="lt1"/>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9"/>
          <p:cNvSpPr txBox="1"/>
          <p:nvPr/>
        </p:nvSpPr>
        <p:spPr>
          <a:xfrm>
            <a:off x="427525" y="288200"/>
            <a:ext cx="8874600" cy="897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50">
                <a:solidFill>
                  <a:srgbClr val="3A7A55"/>
                </a:solidFill>
                <a:highlight>
                  <a:srgbClr val="FFFFFF"/>
                </a:highlight>
                <a:latin typeface="Georgia"/>
                <a:ea typeface="Georgia"/>
                <a:cs typeface="Georgia"/>
                <a:sym typeface="Georgia"/>
              </a:rPr>
              <a:t>Half and Quarter page / Digital Templates</a:t>
            </a:r>
            <a:endParaRPr sz="1800">
              <a:solidFill>
                <a:srgbClr val="000000"/>
              </a:solidFill>
              <a:highlight>
                <a:srgbClr val="FFFFFF"/>
              </a:highlight>
            </a:endParaRPr>
          </a:p>
          <a:p>
            <a:pPr indent="0" lvl="0" marL="0" rtl="0" algn="l">
              <a:lnSpc>
                <a:spcPct val="123913"/>
              </a:lnSpc>
              <a:spcBef>
                <a:spcPts val="1000"/>
              </a:spcBef>
              <a:spcAft>
                <a:spcPts val="1000"/>
              </a:spcAft>
              <a:buNone/>
            </a:pPr>
            <a:r>
              <a:t/>
            </a:r>
            <a:endParaRPr sz="1150">
              <a:solidFill>
                <a:srgbClr val="000000"/>
              </a:solidFill>
              <a:highlight>
                <a:srgbClr val="FFFFFF"/>
              </a:highlight>
            </a:endParaRPr>
          </a:p>
        </p:txBody>
      </p:sp>
      <p:pic>
        <p:nvPicPr>
          <p:cNvPr id="173" name="Google Shape;173;p29" title="CFI-030_print_half page_template_5.5x8.jpg"/>
          <p:cNvPicPr preferRelativeResize="0"/>
          <p:nvPr/>
        </p:nvPicPr>
        <p:blipFill rotWithShape="1">
          <a:blip r:embed="rId3">
            <a:alphaModFix/>
          </a:blip>
          <a:srcRect b="524" l="0" r="0" t="534"/>
          <a:stretch/>
        </p:blipFill>
        <p:spPr>
          <a:xfrm>
            <a:off x="2574872" y="946919"/>
            <a:ext cx="2488976" cy="3806198"/>
          </a:xfrm>
          <a:prstGeom prst="rect">
            <a:avLst/>
          </a:prstGeom>
          <a:noFill/>
          <a:ln>
            <a:noFill/>
          </a:ln>
        </p:spPr>
      </p:pic>
      <p:pic>
        <p:nvPicPr>
          <p:cNvPr id="174" name="Google Shape;174;p29" title="CFI-030_print_quarter page_template_3.375x4.625.jpg"/>
          <p:cNvPicPr preferRelativeResize="0"/>
          <p:nvPr/>
        </p:nvPicPr>
        <p:blipFill rotWithShape="1">
          <a:blip r:embed="rId4">
            <a:alphaModFix/>
          </a:blip>
          <a:srcRect b="0" l="30" r="30" t="0"/>
          <a:stretch/>
        </p:blipFill>
        <p:spPr>
          <a:xfrm>
            <a:off x="352525" y="946925"/>
            <a:ext cx="1886824" cy="2586777"/>
          </a:xfrm>
          <a:prstGeom prst="rect">
            <a:avLst/>
          </a:prstGeom>
          <a:noFill/>
          <a:ln>
            <a:noFill/>
          </a:ln>
        </p:spPr>
      </p:pic>
      <p:pic>
        <p:nvPicPr>
          <p:cNvPr id="175" name="Google Shape;175;p29" title="CFI-030_digital template_728x90.jpg"/>
          <p:cNvPicPr preferRelativeResize="0"/>
          <p:nvPr/>
        </p:nvPicPr>
        <p:blipFill rotWithShape="1">
          <a:blip r:embed="rId5">
            <a:alphaModFix/>
          </a:blip>
          <a:srcRect b="990" l="0" r="0" t="980"/>
          <a:stretch/>
        </p:blipFill>
        <p:spPr>
          <a:xfrm>
            <a:off x="5248250" y="4075301"/>
            <a:ext cx="3594900" cy="435350"/>
          </a:xfrm>
          <a:prstGeom prst="rect">
            <a:avLst/>
          </a:prstGeom>
          <a:noFill/>
          <a:ln>
            <a:noFill/>
          </a:ln>
        </p:spPr>
      </p:pic>
      <p:pic>
        <p:nvPicPr>
          <p:cNvPr id="176" name="Google Shape;176;p29" title="CFI-030_digital template_300x600.jpg"/>
          <p:cNvPicPr preferRelativeResize="0"/>
          <p:nvPr/>
        </p:nvPicPr>
        <p:blipFill rotWithShape="1">
          <a:blip r:embed="rId6">
            <a:alphaModFix/>
          </a:blip>
          <a:srcRect b="0" l="0" r="0" t="0"/>
          <a:stretch/>
        </p:blipFill>
        <p:spPr>
          <a:xfrm>
            <a:off x="6611975" y="1464350"/>
            <a:ext cx="1166349" cy="2332698"/>
          </a:xfrm>
          <a:prstGeom prst="rect">
            <a:avLst/>
          </a:prstGeom>
          <a:noFill/>
          <a:ln>
            <a:noFill/>
          </a:ln>
        </p:spPr>
      </p:pic>
      <p:sp>
        <p:nvSpPr>
          <p:cNvPr id="177" name="Google Shape;177;p29"/>
          <p:cNvSpPr txBox="1"/>
          <p:nvPr/>
        </p:nvSpPr>
        <p:spPr>
          <a:xfrm>
            <a:off x="318525" y="3724700"/>
            <a:ext cx="2013000" cy="127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You will receive native digital files </a:t>
            </a:r>
            <a:endParaRPr>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30" title="CFI-030_print_quarter page_template_3.375x4.625.jpg"/>
          <p:cNvPicPr preferRelativeResize="0"/>
          <p:nvPr/>
        </p:nvPicPr>
        <p:blipFill rotWithShape="1">
          <a:blip r:embed="rId3">
            <a:alphaModFix/>
          </a:blip>
          <a:srcRect b="0" l="30" r="30" t="0"/>
          <a:stretch/>
        </p:blipFill>
        <p:spPr>
          <a:xfrm>
            <a:off x="299500" y="388075"/>
            <a:ext cx="2753476" cy="3774926"/>
          </a:xfrm>
          <a:prstGeom prst="rect">
            <a:avLst/>
          </a:prstGeom>
          <a:noFill/>
          <a:ln>
            <a:noFill/>
          </a:ln>
        </p:spPr>
      </p:pic>
      <p:sp>
        <p:nvSpPr>
          <p:cNvPr id="183" name="Google Shape;183;p30"/>
          <p:cNvSpPr/>
          <p:nvPr/>
        </p:nvSpPr>
        <p:spPr>
          <a:xfrm>
            <a:off x="4573050" y="388075"/>
            <a:ext cx="3985800" cy="45780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 name="Google Shape;184;p30"/>
          <p:cNvSpPr/>
          <p:nvPr/>
        </p:nvSpPr>
        <p:spPr>
          <a:xfrm>
            <a:off x="4590725" y="405750"/>
            <a:ext cx="3968100" cy="1581900"/>
          </a:xfrm>
          <a:prstGeom prst="rect">
            <a:avLst/>
          </a:prstGeom>
          <a:solidFill>
            <a:schemeClr val="dk2"/>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30"/>
          <p:cNvSpPr txBox="1"/>
          <p:nvPr/>
        </p:nvSpPr>
        <p:spPr>
          <a:xfrm>
            <a:off x="4343275" y="759250"/>
            <a:ext cx="3455400" cy="8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txBox="1"/>
          <p:nvPr/>
        </p:nvSpPr>
        <p:spPr>
          <a:xfrm>
            <a:off x="3324825" y="790950"/>
            <a:ext cx="5355000" cy="404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a:solidFill>
                  <a:schemeClr val="dk2"/>
                </a:solidFill>
              </a:rPr>
              <a:t>Headline: </a:t>
            </a:r>
            <a:r>
              <a:rPr b="1" lang="en" sz="1600">
                <a:solidFill>
                  <a:schemeClr val="dk2"/>
                </a:solidFill>
              </a:rPr>
              <a:t>Twelve People. One Real Home.</a:t>
            </a:r>
            <a:endParaRPr b="1" sz="1600">
              <a:solidFill>
                <a:schemeClr val="dk2"/>
              </a:solidFill>
            </a:endParaRPr>
          </a:p>
          <a:p>
            <a:pPr indent="0" lvl="0" marL="0" rtl="0" algn="l">
              <a:spcBef>
                <a:spcPts val="0"/>
              </a:spcBef>
              <a:spcAft>
                <a:spcPts val="0"/>
              </a:spcAft>
              <a:buClr>
                <a:schemeClr val="dk1"/>
              </a:buClr>
              <a:buSzPts val="1100"/>
              <a:buFont typeface="Arial"/>
              <a:buNone/>
            </a:pPr>
            <a:r>
              <a:rPr lang="en" sz="1600">
                <a:solidFill>
                  <a:schemeClr val="dk2"/>
                </a:solidFill>
              </a:rPr>
              <a:t>Subhead:</a:t>
            </a:r>
            <a:r>
              <a:rPr b="1" lang="en" sz="1600">
                <a:solidFill>
                  <a:schemeClr val="dk2"/>
                </a:solidFill>
              </a:rPr>
              <a:t> Small by design. Powerful by impact.</a:t>
            </a:r>
            <a:endParaRPr b="1" sz="1600">
              <a:solidFill>
                <a:schemeClr val="dk2"/>
              </a:solidFill>
            </a:endParaRPr>
          </a:p>
          <a:p>
            <a:pPr indent="0" lvl="0" marL="0" rtl="0" algn="l">
              <a:spcBef>
                <a:spcPts val="0"/>
              </a:spcBef>
              <a:spcAft>
                <a:spcPts val="0"/>
              </a:spcAft>
              <a:buClr>
                <a:schemeClr val="dk1"/>
              </a:buClr>
              <a:buSzPts val="1100"/>
              <a:buFont typeface="Arial"/>
              <a:buNone/>
            </a:pPr>
            <a:r>
              <a:t/>
            </a:r>
            <a:endParaRPr sz="1600">
              <a:solidFill>
                <a:schemeClr val="dk2"/>
              </a:solidFill>
            </a:endParaRPr>
          </a:p>
          <a:p>
            <a:pPr indent="0" lvl="0" marL="0" rtl="0" algn="l">
              <a:spcBef>
                <a:spcPts val="0"/>
              </a:spcBef>
              <a:spcAft>
                <a:spcPts val="0"/>
              </a:spcAft>
              <a:buClr>
                <a:schemeClr val="dk1"/>
              </a:buClr>
              <a:buSzPts val="1100"/>
              <a:buFont typeface="Arial"/>
              <a:buNone/>
            </a:pPr>
            <a:r>
              <a:rPr lang="en" sz="1600">
                <a:solidFill>
                  <a:schemeClr val="dk2"/>
                </a:solidFill>
              </a:rPr>
              <a:t>Green House homes are intentionally small with just 12 residents. Though rare in the U.S., they’ve been proven through research for over 30 years. The result? No long hallways. No rotating strangers. Just a consistent team, shared meals, and a place where real relationships grow.</a:t>
            </a:r>
            <a:endParaRPr sz="1600">
              <a:solidFill>
                <a:schemeClr val="dk2"/>
              </a:solidFill>
            </a:endParaRPr>
          </a:p>
          <a:p>
            <a:pPr indent="0" lvl="0" marL="0" rtl="0" algn="l">
              <a:spcBef>
                <a:spcPts val="0"/>
              </a:spcBef>
              <a:spcAft>
                <a:spcPts val="0"/>
              </a:spcAft>
              <a:buClr>
                <a:schemeClr val="dk1"/>
              </a:buClr>
              <a:buSzPts val="1100"/>
              <a:buFont typeface="Arial"/>
              <a:buNone/>
            </a:pPr>
            <a:r>
              <a:t/>
            </a:r>
            <a:endParaRPr sz="1600">
              <a:solidFill>
                <a:schemeClr val="dk2"/>
              </a:solidFill>
            </a:endParaRPr>
          </a:p>
          <a:p>
            <a:pPr indent="0" lvl="0" marL="0" rtl="0" algn="l">
              <a:spcBef>
                <a:spcPts val="0"/>
              </a:spcBef>
              <a:spcAft>
                <a:spcPts val="0"/>
              </a:spcAft>
              <a:buClr>
                <a:schemeClr val="dk1"/>
              </a:buClr>
              <a:buSzPts val="1100"/>
              <a:buFont typeface="Arial"/>
              <a:buNone/>
            </a:pPr>
            <a:r>
              <a:rPr lang="en" sz="1600">
                <a:solidFill>
                  <a:schemeClr val="dk2"/>
                </a:solidFill>
              </a:rPr>
              <a:t>When care professionals are valued and residents direct their own lives, something rare happens: days feel normal again—shaped by choice, rhythm, and real human connection.</a:t>
            </a:r>
            <a:endParaRPr sz="1600">
              <a:solidFill>
                <a:schemeClr val="dk2"/>
              </a:solidFill>
            </a:endParaRPr>
          </a:p>
          <a:p>
            <a:pPr indent="0" lvl="0" marL="0" rtl="0" algn="l">
              <a:spcBef>
                <a:spcPts val="0"/>
              </a:spcBef>
              <a:spcAft>
                <a:spcPts val="0"/>
              </a:spcAft>
              <a:buClr>
                <a:schemeClr val="dk1"/>
              </a:buClr>
              <a:buSzPts val="1100"/>
              <a:buFont typeface="Arial"/>
              <a:buNone/>
            </a:pPr>
            <a:r>
              <a:t/>
            </a:r>
            <a:endParaRPr sz="1600">
              <a:solidFill>
                <a:schemeClr val="dk2"/>
              </a:solidFill>
            </a:endParaRPr>
          </a:p>
          <a:p>
            <a:pPr indent="0" lvl="0" marL="0" rtl="0" algn="l">
              <a:spcBef>
                <a:spcPts val="0"/>
              </a:spcBef>
              <a:spcAft>
                <a:spcPts val="0"/>
              </a:spcAft>
              <a:buClr>
                <a:schemeClr val="dk1"/>
              </a:buClr>
              <a:buSzPts val="1100"/>
              <a:buFont typeface="Arial"/>
              <a:buNone/>
            </a:pPr>
            <a:r>
              <a:rPr lang="en" sz="1600">
                <a:solidFill>
                  <a:schemeClr val="dk2"/>
                </a:solidFill>
              </a:rPr>
              <a:t>Learn the difference. Call (xxx)xxx-xxxx or visit CommunityURL.org</a:t>
            </a:r>
            <a:endParaRPr sz="1600">
              <a:solidFill>
                <a:schemeClr val="dk2"/>
              </a:solidFill>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191" name="Google Shape;191;p31" title="CFI-030_print_half page_template_10x10.jpg"/>
          <p:cNvPicPr preferRelativeResize="0"/>
          <p:nvPr/>
        </p:nvPicPr>
        <p:blipFill rotWithShape="1">
          <a:blip r:embed="rId3">
            <a:alphaModFix/>
          </a:blip>
          <a:srcRect b="875" l="0" r="0" t="865"/>
          <a:stretch/>
        </p:blipFill>
        <p:spPr>
          <a:xfrm>
            <a:off x="384125" y="954698"/>
            <a:ext cx="2749824" cy="2702024"/>
          </a:xfrm>
          <a:prstGeom prst="rect">
            <a:avLst/>
          </a:prstGeom>
          <a:noFill/>
          <a:ln>
            <a:noFill/>
          </a:ln>
        </p:spPr>
      </p:pic>
      <p:sp>
        <p:nvSpPr>
          <p:cNvPr id="192" name="Google Shape;192;p31"/>
          <p:cNvSpPr txBox="1"/>
          <p:nvPr/>
        </p:nvSpPr>
        <p:spPr>
          <a:xfrm>
            <a:off x="427525" y="288200"/>
            <a:ext cx="8874600" cy="5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50">
                <a:solidFill>
                  <a:srgbClr val="3A7A55"/>
                </a:solidFill>
                <a:highlight>
                  <a:srgbClr val="FFFFFF"/>
                </a:highlight>
                <a:latin typeface="Georgia"/>
                <a:ea typeface="Georgia"/>
                <a:cs typeface="Georgia"/>
                <a:sym typeface="Georgia"/>
              </a:rPr>
              <a:t>Half page AgingIN Template</a:t>
            </a:r>
            <a:endParaRPr sz="1150">
              <a:solidFill>
                <a:srgbClr val="000000"/>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0" y="0"/>
            <a:ext cx="9091680" cy="5076200"/>
          </a:xfrm>
          <a:prstGeom prst="rect">
            <a:avLst/>
          </a:prstGeom>
          <a:noFill/>
          <a:ln>
            <a:noFill/>
          </a:ln>
        </p:spPr>
      </p:pic>
      <p:sp>
        <p:nvSpPr>
          <p:cNvPr id="63" name="Google Shape;63;p14"/>
          <p:cNvSpPr txBox="1"/>
          <p:nvPr/>
        </p:nvSpPr>
        <p:spPr>
          <a:xfrm>
            <a:off x="427525" y="288200"/>
            <a:ext cx="8628900" cy="1906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50">
                <a:solidFill>
                  <a:srgbClr val="3A7A55"/>
                </a:solidFill>
                <a:highlight>
                  <a:srgbClr val="FFFFFF"/>
                </a:highlight>
                <a:latin typeface="Georgia"/>
                <a:ea typeface="Georgia"/>
                <a:cs typeface="Georgia"/>
                <a:sym typeface="Georgia"/>
              </a:rPr>
              <a:t>If We Don’t Tell Our Story, Someone Else Will.</a:t>
            </a:r>
            <a:endParaRPr b="1" sz="2650">
              <a:solidFill>
                <a:srgbClr val="3A7A55"/>
              </a:solidFill>
              <a:highlight>
                <a:srgbClr val="FFFFFF"/>
              </a:highlight>
              <a:latin typeface="Georgia"/>
              <a:ea typeface="Georgia"/>
              <a:cs typeface="Georgia"/>
              <a:sym typeface="Georgia"/>
            </a:endParaRPr>
          </a:p>
          <a:p>
            <a:pPr indent="0" lvl="0" marL="0" rtl="0" algn="l">
              <a:lnSpc>
                <a:spcPct val="100000"/>
              </a:lnSpc>
              <a:spcBef>
                <a:spcPts val="2300"/>
              </a:spcBef>
              <a:spcAft>
                <a:spcPts val="0"/>
              </a:spcAft>
              <a:buNone/>
            </a:pPr>
            <a:r>
              <a:rPr b="1" lang="en" sz="2050">
                <a:solidFill>
                  <a:srgbClr val="A82B79"/>
                </a:solidFill>
                <a:highlight>
                  <a:srgbClr val="FFFFFF"/>
                </a:highlight>
                <a:latin typeface="Georgia"/>
                <a:ea typeface="Georgia"/>
                <a:cs typeface="Georgia"/>
                <a:sym typeface="Georgia"/>
              </a:rPr>
              <a:t>Our Stories Are Stronger When We Tell Them Together.</a:t>
            </a:r>
            <a:endParaRPr b="1" sz="2050">
              <a:solidFill>
                <a:srgbClr val="A82B79"/>
              </a:solidFill>
              <a:highlight>
                <a:srgbClr val="FFFFFF"/>
              </a:highlight>
              <a:latin typeface="Georgia"/>
              <a:ea typeface="Georgia"/>
              <a:cs typeface="Georgia"/>
              <a:sym typeface="Georgia"/>
            </a:endParaRPr>
          </a:p>
          <a:p>
            <a:pPr indent="0" lvl="0" marL="0" rtl="0" algn="l">
              <a:lnSpc>
                <a:spcPct val="100000"/>
              </a:lnSpc>
              <a:spcBef>
                <a:spcPts val="2300"/>
              </a:spcBef>
              <a:spcAft>
                <a:spcPts val="2300"/>
              </a:spcAft>
              <a:buNone/>
            </a:pPr>
            <a:r>
              <a:t/>
            </a:r>
            <a:endParaRPr b="1" sz="2650">
              <a:solidFill>
                <a:srgbClr val="3A7A55"/>
              </a:solidFill>
              <a:highlight>
                <a:srgbClr val="FFFFFF"/>
              </a:highlight>
              <a:latin typeface="Georgia"/>
              <a:ea typeface="Georgia"/>
              <a:cs typeface="Georgia"/>
              <a:sym typeface="Georgia"/>
            </a:endParaRPr>
          </a:p>
        </p:txBody>
      </p:sp>
      <p:sp>
        <p:nvSpPr>
          <p:cNvPr id="64" name="Google Shape;64;p14"/>
          <p:cNvSpPr txBox="1"/>
          <p:nvPr/>
        </p:nvSpPr>
        <p:spPr>
          <a:xfrm>
            <a:off x="427525" y="1700050"/>
            <a:ext cx="8628900" cy="1975500"/>
          </a:xfrm>
          <a:prstGeom prst="rect">
            <a:avLst/>
          </a:prstGeom>
          <a:noFill/>
          <a:ln>
            <a:noFill/>
          </a:ln>
        </p:spPr>
        <p:txBody>
          <a:bodyPr anchorCtr="0" anchor="t" bIns="91425" lIns="91425" spcFirstLastPara="1" rIns="91425" wrap="square" tIns="91425">
            <a:spAutoFit/>
          </a:bodyPr>
          <a:lstStyle/>
          <a:p>
            <a:pPr indent="0" lvl="0" marL="0" rtl="0" algn="l">
              <a:lnSpc>
                <a:spcPct val="123913"/>
              </a:lnSpc>
              <a:spcBef>
                <a:spcPts val="0"/>
              </a:spcBef>
              <a:spcAft>
                <a:spcPts val="0"/>
              </a:spcAft>
              <a:buClr>
                <a:schemeClr val="dk1"/>
              </a:buClr>
              <a:buSzPts val="1100"/>
              <a:buFont typeface="Arial"/>
              <a:buNone/>
            </a:pPr>
            <a:r>
              <a:rPr lang="en" sz="1550">
                <a:solidFill>
                  <a:schemeClr val="dk1"/>
                </a:solidFill>
                <a:highlight>
                  <a:schemeClr val="lt1"/>
                </a:highlight>
              </a:rPr>
              <a:t>The Green House Tool Kit is being provided to all Green House homes to…</a:t>
            </a:r>
            <a:endParaRPr sz="1550">
              <a:solidFill>
                <a:schemeClr val="dk1"/>
              </a:solidFill>
              <a:highlight>
                <a:schemeClr val="lt1"/>
              </a:highlight>
            </a:endParaRPr>
          </a:p>
          <a:p>
            <a:pPr indent="0" lvl="0" marL="457200" rtl="0" algn="l">
              <a:lnSpc>
                <a:spcPct val="123913"/>
              </a:lnSpc>
              <a:spcBef>
                <a:spcPts val="0"/>
              </a:spcBef>
              <a:spcAft>
                <a:spcPts val="0"/>
              </a:spcAft>
              <a:buClr>
                <a:schemeClr val="dk1"/>
              </a:buClr>
              <a:buSzPts val="1100"/>
              <a:buFont typeface="Arial"/>
              <a:buNone/>
            </a:pPr>
            <a:r>
              <a:t/>
            </a:r>
            <a:endParaRPr sz="1350">
              <a:solidFill>
                <a:schemeClr val="dk1"/>
              </a:solidFill>
              <a:highlight>
                <a:schemeClr val="lt1"/>
              </a:highlight>
            </a:endParaRPr>
          </a:p>
          <a:p>
            <a:pPr indent="-314325" lvl="0" marL="457200" rtl="0" algn="l">
              <a:lnSpc>
                <a:spcPct val="123913"/>
              </a:lnSpc>
              <a:spcBef>
                <a:spcPts val="0"/>
              </a:spcBef>
              <a:spcAft>
                <a:spcPts val="0"/>
              </a:spcAft>
              <a:buClr>
                <a:schemeClr val="dk1"/>
              </a:buClr>
              <a:buSzPts val="1350"/>
              <a:buChar char="●"/>
            </a:pPr>
            <a:r>
              <a:rPr lang="en" sz="1350">
                <a:solidFill>
                  <a:schemeClr val="dk1"/>
                </a:solidFill>
                <a:highlight>
                  <a:schemeClr val="lt1"/>
                </a:highlight>
              </a:rPr>
              <a:t>Give your community marketing and public relations team tools for communicating in your local areas.</a:t>
            </a:r>
            <a:endParaRPr sz="1350">
              <a:solidFill>
                <a:schemeClr val="dk1"/>
              </a:solidFill>
              <a:highlight>
                <a:schemeClr val="lt1"/>
              </a:highlight>
            </a:endParaRPr>
          </a:p>
          <a:p>
            <a:pPr indent="-314325" lvl="0" marL="457200" rtl="0" algn="l">
              <a:lnSpc>
                <a:spcPct val="123913"/>
              </a:lnSpc>
              <a:spcBef>
                <a:spcPts val="0"/>
              </a:spcBef>
              <a:spcAft>
                <a:spcPts val="0"/>
              </a:spcAft>
              <a:buClr>
                <a:schemeClr val="dk1"/>
              </a:buClr>
              <a:buSzPts val="1350"/>
              <a:buChar char="●"/>
            </a:pPr>
            <a:r>
              <a:rPr lang="en" sz="1350">
                <a:solidFill>
                  <a:schemeClr val="dk1"/>
                </a:solidFill>
                <a:highlight>
                  <a:schemeClr val="lt1"/>
                </a:highlight>
              </a:rPr>
              <a:t>To provide a unified voice for the importance and the differentiating factors of operating communities with person-directed living ethos.</a:t>
            </a:r>
            <a:endParaRPr sz="1350">
              <a:solidFill>
                <a:schemeClr val="dk1"/>
              </a:solidFill>
              <a:highlight>
                <a:schemeClr val="lt1"/>
              </a:highlight>
            </a:endParaRPr>
          </a:p>
          <a:p>
            <a:pPr indent="-314325" lvl="0" marL="457200" rtl="0" algn="l">
              <a:lnSpc>
                <a:spcPct val="123913"/>
              </a:lnSpc>
              <a:spcBef>
                <a:spcPts val="0"/>
              </a:spcBef>
              <a:spcAft>
                <a:spcPts val="0"/>
              </a:spcAft>
              <a:buClr>
                <a:schemeClr val="dk1"/>
              </a:buClr>
              <a:buSzPts val="1350"/>
              <a:buChar char="●"/>
            </a:pPr>
            <a:r>
              <a:rPr lang="en" sz="1350">
                <a:solidFill>
                  <a:schemeClr val="dk1"/>
                </a:solidFill>
                <a:highlight>
                  <a:schemeClr val="lt1"/>
                </a:highlight>
              </a:rPr>
              <a:t>To help you attract new residents, customers and employees.</a:t>
            </a:r>
            <a:endParaRPr sz="1350">
              <a:solidFill>
                <a:schemeClr val="dk1"/>
              </a:solidFill>
              <a:highlight>
                <a:schemeClr val="lt1"/>
              </a:highlight>
            </a:endParaRPr>
          </a:p>
          <a:p>
            <a:pPr indent="-314325" lvl="0" marL="457200" rtl="0" algn="l">
              <a:lnSpc>
                <a:spcPct val="123913"/>
              </a:lnSpc>
              <a:spcBef>
                <a:spcPts val="0"/>
              </a:spcBef>
              <a:spcAft>
                <a:spcPts val="0"/>
              </a:spcAft>
              <a:buClr>
                <a:schemeClr val="dk1"/>
              </a:buClr>
              <a:buSzPts val="1350"/>
              <a:buChar char="●"/>
            </a:pPr>
            <a:r>
              <a:rPr lang="en" sz="1350">
                <a:solidFill>
                  <a:schemeClr val="dk1"/>
                </a:solidFill>
                <a:highlight>
                  <a:schemeClr val="lt1"/>
                </a:highlight>
              </a:rPr>
              <a:t>Distinguish the Green House model apart from other care environments.</a:t>
            </a:r>
            <a:endParaRPr sz="1350">
              <a:solidFill>
                <a:schemeClr val="dk1"/>
              </a:solidFill>
              <a:highlight>
                <a:schemeClr val="lt1"/>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2"/>
          <p:cNvSpPr txBox="1"/>
          <p:nvPr/>
        </p:nvSpPr>
        <p:spPr>
          <a:xfrm>
            <a:off x="3297525" y="954700"/>
            <a:ext cx="5445900" cy="38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2"/>
                </a:solidFill>
              </a:rPr>
              <a:t>Headline: </a:t>
            </a:r>
            <a:r>
              <a:rPr b="1" lang="en" sz="1800">
                <a:solidFill>
                  <a:schemeClr val="dk2"/>
                </a:solidFill>
              </a:rPr>
              <a:t>At [Community] skilled nursing has been reimagined around real life.</a:t>
            </a:r>
            <a:endParaRPr b="1" sz="18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Subhead: </a:t>
            </a:r>
            <a:r>
              <a:rPr b="1" lang="en" sz="1800">
                <a:solidFill>
                  <a:schemeClr val="dk2"/>
                </a:solidFill>
              </a:rPr>
              <a:t>We believe home comes first and care supports it.</a:t>
            </a:r>
            <a:endParaRPr b="1" sz="1800">
              <a:solidFill>
                <a:schemeClr val="dk2"/>
              </a:solidFill>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Body Copy: In Green House homes, daily life looks and feels like home because that’s the goal. Medical care is essential—but it’s the foundation beneath living, not the driver of it. Residents direct their days, their rhythms, and their routines.</a:t>
            </a:r>
            <a:endParaRPr sz="1800">
              <a:solidFill>
                <a:schemeClr val="dk2"/>
              </a:solidFill>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None/>
            </a:pPr>
            <a:r>
              <a:rPr lang="en" sz="1800">
                <a:solidFill>
                  <a:schemeClr val="dk2"/>
                </a:solidFill>
              </a:rPr>
              <a:t>Learn the difference. Call (xxx) xxx-xxxx or visit CommunityURL.org</a:t>
            </a:r>
            <a:endParaRPr sz="1800">
              <a:solidFill>
                <a:schemeClr val="dk2"/>
              </a:solidFill>
            </a:endParaRPr>
          </a:p>
        </p:txBody>
      </p:sp>
      <p:pic>
        <p:nvPicPr>
          <p:cNvPr id="198" name="Google Shape;198;p32" title="CFI-030_print_half page_template_5.5x8.jpg"/>
          <p:cNvPicPr preferRelativeResize="0"/>
          <p:nvPr/>
        </p:nvPicPr>
        <p:blipFill rotWithShape="1">
          <a:blip r:embed="rId3">
            <a:alphaModFix/>
          </a:blip>
          <a:srcRect b="524" l="0" r="0" t="534"/>
          <a:stretch/>
        </p:blipFill>
        <p:spPr>
          <a:xfrm>
            <a:off x="384122" y="954694"/>
            <a:ext cx="2488976" cy="3806198"/>
          </a:xfrm>
          <a:prstGeom prst="rect">
            <a:avLst/>
          </a:prstGeom>
          <a:noFill/>
          <a:ln>
            <a:noFill/>
          </a:ln>
        </p:spPr>
      </p:pic>
      <p:sp>
        <p:nvSpPr>
          <p:cNvPr id="199" name="Google Shape;199;p32"/>
          <p:cNvSpPr txBox="1"/>
          <p:nvPr/>
        </p:nvSpPr>
        <p:spPr>
          <a:xfrm>
            <a:off x="427525" y="288200"/>
            <a:ext cx="8874600" cy="5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50">
                <a:solidFill>
                  <a:srgbClr val="3A7A55"/>
                </a:solidFill>
                <a:highlight>
                  <a:srgbClr val="FFFFFF"/>
                </a:highlight>
                <a:latin typeface="Georgia"/>
                <a:ea typeface="Georgia"/>
                <a:cs typeface="Georgia"/>
                <a:sym typeface="Georgia"/>
              </a:rPr>
              <a:t>Half page AgingIN Template</a:t>
            </a:r>
            <a:endParaRPr sz="1150">
              <a:solidFill>
                <a:srgbClr val="000000"/>
              </a:solidFill>
              <a:highlight>
                <a:srgbClr val="FFFFFF"/>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3"/>
          <p:cNvSpPr txBox="1"/>
          <p:nvPr/>
        </p:nvSpPr>
        <p:spPr>
          <a:xfrm>
            <a:off x="581350" y="1051050"/>
            <a:ext cx="5280300" cy="39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2"/>
                </a:solidFill>
              </a:rPr>
              <a:t>Headline:</a:t>
            </a:r>
            <a:br>
              <a:rPr lang="en" sz="1800">
                <a:solidFill>
                  <a:schemeClr val="dk2"/>
                </a:solidFill>
              </a:rPr>
            </a:br>
            <a:r>
              <a:rPr b="1" lang="en" sz="1800">
                <a:solidFill>
                  <a:schemeClr val="dk2"/>
                </a:solidFill>
              </a:rPr>
              <a:t>Not All “Small Homes” Are Green House Homes. The Difference Matters.</a:t>
            </a:r>
            <a:endParaRPr b="1" sz="1800">
              <a:solidFill>
                <a:schemeClr val="dk2"/>
              </a:solidFill>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Green House homes partnered with AgingIN meet rigorous standards for person-directed living, workforce empowerment, and household </a:t>
            </a:r>
            <a:r>
              <a:rPr lang="en" sz="1800">
                <a:solidFill>
                  <a:schemeClr val="dk2"/>
                </a:solidFill>
              </a:rPr>
              <a:t>design</a:t>
            </a:r>
            <a:r>
              <a:rPr lang="en" sz="1800">
                <a:solidFill>
                  <a:schemeClr val="dk2"/>
                </a:solidFill>
              </a:rPr>
              <a:t>. This isn’t marketing language—it’s a proven model with decades of research behind it.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Learn the difference. Call (xxx)xxx-xxxx or visit CommunityURL.org</a:t>
            </a:r>
            <a:endParaRPr sz="1800">
              <a:solidFill>
                <a:schemeClr val="dk2"/>
              </a:solidFill>
            </a:endParaRPr>
          </a:p>
        </p:txBody>
      </p:sp>
      <p:sp>
        <p:nvSpPr>
          <p:cNvPr id="205" name="Google Shape;205;p33"/>
          <p:cNvSpPr txBox="1"/>
          <p:nvPr/>
        </p:nvSpPr>
        <p:spPr>
          <a:xfrm>
            <a:off x="427525" y="288200"/>
            <a:ext cx="8874600" cy="5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50">
                <a:solidFill>
                  <a:srgbClr val="3A7A55"/>
                </a:solidFill>
                <a:highlight>
                  <a:srgbClr val="FFFFFF"/>
                </a:highlight>
                <a:latin typeface="Georgia"/>
                <a:ea typeface="Georgia"/>
                <a:cs typeface="Georgia"/>
                <a:sym typeface="Georgia"/>
              </a:rPr>
              <a:t>AgingIN Advertising Copy</a:t>
            </a:r>
            <a:endParaRPr sz="1150">
              <a:solidFill>
                <a:srgbClr val="000000"/>
              </a:solidFill>
              <a:highlight>
                <a:srgbClr val="FFFFFF"/>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4"/>
          <p:cNvSpPr txBox="1"/>
          <p:nvPr/>
        </p:nvSpPr>
        <p:spPr>
          <a:xfrm>
            <a:off x="598075" y="1100400"/>
            <a:ext cx="5358300" cy="40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Headline:</a:t>
            </a:r>
            <a:br>
              <a:rPr lang="en" sz="1800">
                <a:solidFill>
                  <a:schemeClr val="dk2"/>
                </a:solidFill>
              </a:rPr>
            </a:br>
            <a:r>
              <a:rPr b="1" lang="en" sz="1800">
                <a:solidFill>
                  <a:schemeClr val="dk2"/>
                </a:solidFill>
              </a:rPr>
              <a:t>A Proven Model. A Higher Standard of Living.</a:t>
            </a:r>
            <a:endParaRPr b="1" sz="1800">
              <a:solidFill>
                <a:schemeClr val="dk2"/>
              </a:solidFill>
            </a:endParaRPr>
          </a:p>
          <a:p>
            <a:pPr indent="0" lvl="0" marL="0" rtl="0" algn="l">
              <a:spcBef>
                <a:spcPts val="0"/>
              </a:spcBef>
              <a:spcAft>
                <a:spcPts val="0"/>
              </a:spcAft>
              <a:buNone/>
            </a:pPr>
            <a:r>
              <a:rPr lang="en" sz="1800">
                <a:solidFill>
                  <a:schemeClr val="dk2"/>
                </a:solidFill>
              </a:rPr>
              <a:t>Subhead: </a:t>
            </a:r>
            <a:r>
              <a:rPr b="1" lang="en" sz="1800">
                <a:solidFill>
                  <a:schemeClr val="dk2"/>
                </a:solidFill>
              </a:rPr>
              <a:t>Backed by research. Built on respect.</a:t>
            </a:r>
            <a:endParaRPr b="1"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The Green House model is one of the most studied approaches in skilled nursing. The evidence is clear: stronger relationships, higher staff retention, and better quality of life for residents.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Learn the difference. Call (xxx)xxx-xxxx or visit CommunityURL.org</a:t>
            </a:r>
            <a:endParaRPr sz="1800">
              <a:solidFill>
                <a:schemeClr val="dk2"/>
              </a:solidFill>
            </a:endParaRPr>
          </a:p>
        </p:txBody>
      </p:sp>
      <p:sp>
        <p:nvSpPr>
          <p:cNvPr id="211" name="Google Shape;211;p34"/>
          <p:cNvSpPr txBox="1"/>
          <p:nvPr/>
        </p:nvSpPr>
        <p:spPr>
          <a:xfrm>
            <a:off x="427525" y="288200"/>
            <a:ext cx="8874600" cy="5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50">
                <a:solidFill>
                  <a:srgbClr val="3A7A55"/>
                </a:solidFill>
                <a:highlight>
                  <a:srgbClr val="FFFFFF"/>
                </a:highlight>
                <a:latin typeface="Georgia"/>
                <a:ea typeface="Georgia"/>
                <a:cs typeface="Georgia"/>
                <a:sym typeface="Georgia"/>
              </a:rPr>
              <a:t>Quarter</a:t>
            </a:r>
            <a:r>
              <a:rPr b="1" lang="en" sz="2650">
                <a:solidFill>
                  <a:srgbClr val="3A7A55"/>
                </a:solidFill>
                <a:highlight>
                  <a:srgbClr val="FFFFFF"/>
                </a:highlight>
                <a:latin typeface="Georgia"/>
                <a:ea typeface="Georgia"/>
                <a:cs typeface="Georgia"/>
                <a:sym typeface="Georgia"/>
              </a:rPr>
              <a:t> page AgingIN Template</a:t>
            </a:r>
            <a:endParaRPr sz="1150">
              <a:solidFill>
                <a:srgbClr val="000000"/>
              </a:solidFill>
              <a:highlight>
                <a:srgbClr val="FFFFFF"/>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5"/>
          <p:cNvSpPr txBox="1"/>
          <p:nvPr/>
        </p:nvSpPr>
        <p:spPr>
          <a:xfrm>
            <a:off x="427525" y="288200"/>
            <a:ext cx="8283900" cy="4587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50">
                <a:solidFill>
                  <a:srgbClr val="3A7A55"/>
                </a:solidFill>
                <a:highlight>
                  <a:srgbClr val="FFFFFF"/>
                </a:highlight>
                <a:latin typeface="Georgia"/>
                <a:ea typeface="Georgia"/>
                <a:cs typeface="Georgia"/>
                <a:sym typeface="Georgia"/>
              </a:rPr>
              <a:t>Advertisement Copy for Your Own Format</a:t>
            </a:r>
            <a:r>
              <a:rPr lang="en" sz="1350">
                <a:solidFill>
                  <a:srgbClr val="000000"/>
                </a:solidFill>
                <a:highlight>
                  <a:srgbClr val="FFFFFF"/>
                </a:highlight>
              </a:rPr>
              <a:t>			</a:t>
            </a:r>
            <a:endParaRPr sz="1350">
              <a:highlight>
                <a:srgbClr val="FFFFFF"/>
              </a:highlight>
            </a:endParaRPr>
          </a:p>
          <a:p>
            <a:pPr indent="0" lvl="0" marL="0" rtl="0" algn="l">
              <a:lnSpc>
                <a:spcPct val="100000"/>
              </a:lnSpc>
              <a:spcBef>
                <a:spcPts val="0"/>
              </a:spcBef>
              <a:spcAft>
                <a:spcPts val="0"/>
              </a:spcAft>
              <a:buNone/>
            </a:pPr>
            <a:r>
              <a:rPr b="1" lang="en" sz="1350">
                <a:highlight>
                  <a:srgbClr val="FFFFFF"/>
                </a:highlight>
              </a:rPr>
              <a:t>Headline: Small by design. Powerful by impact.</a:t>
            </a:r>
            <a:endParaRPr b="1" sz="1350">
              <a:highlight>
                <a:srgbClr val="FFFFFF"/>
              </a:highlight>
            </a:endParaRPr>
          </a:p>
          <a:p>
            <a:pPr indent="0" lvl="0" marL="0" rtl="0" algn="l">
              <a:lnSpc>
                <a:spcPct val="123913"/>
              </a:lnSpc>
              <a:spcBef>
                <a:spcPts val="1000"/>
              </a:spcBef>
              <a:spcAft>
                <a:spcPts val="0"/>
              </a:spcAft>
              <a:buNone/>
            </a:pPr>
            <a:r>
              <a:rPr lang="en" sz="1150">
                <a:solidFill>
                  <a:srgbClr val="000000"/>
                </a:solidFill>
                <a:highlight>
                  <a:srgbClr val="FFFFFF"/>
                </a:highlight>
              </a:rPr>
              <a:t>At [Community Name], a Shahbaz is the heart of our small household model. </a:t>
            </a:r>
            <a:r>
              <a:rPr lang="en" sz="1150">
                <a:highlight>
                  <a:srgbClr val="FFFFFF"/>
                </a:highlight>
              </a:rPr>
              <a:t>Rather than the “medical model” where a nurse runs the floor, this is </a:t>
            </a:r>
            <a:r>
              <a:rPr lang="en" sz="1150">
                <a:solidFill>
                  <a:srgbClr val="000000"/>
                </a:solidFill>
                <a:highlight>
                  <a:srgbClr val="FFFFFF"/>
                </a:highlight>
              </a:rPr>
              <a:t>a trusted care professional who runs the home and honors each person’s preferences, rhythms, and dignity</a:t>
            </a:r>
            <a:r>
              <a:rPr lang="en" sz="1150">
                <a:highlight>
                  <a:srgbClr val="FFFFFF"/>
                </a:highlight>
              </a:rPr>
              <a:t> while being supported by the nurse.</a:t>
            </a:r>
            <a:r>
              <a:rPr lang="en" sz="1150">
                <a:solidFill>
                  <a:srgbClr val="000000"/>
                </a:solidFill>
                <a:highlight>
                  <a:srgbClr val="FFFFFF"/>
                </a:highlight>
              </a:rPr>
              <a:t> It’s also called person-directed living. It means life here looks and feels like real home, where decisions are shaped around the individual, not the institution.</a:t>
            </a:r>
            <a:endParaRPr sz="1150">
              <a:solidFill>
                <a:srgbClr val="000000"/>
              </a:solidFill>
              <a:highlight>
                <a:srgbClr val="FFFFFF"/>
              </a:highlight>
            </a:endParaRPr>
          </a:p>
          <a:p>
            <a:pPr indent="0" lvl="0" marL="0" rtl="0" algn="l">
              <a:lnSpc>
                <a:spcPct val="123913"/>
              </a:lnSpc>
              <a:spcBef>
                <a:spcPts val="1000"/>
              </a:spcBef>
              <a:spcAft>
                <a:spcPts val="0"/>
              </a:spcAft>
              <a:buNone/>
            </a:pPr>
            <a:r>
              <a:rPr lang="en" sz="1150">
                <a:solidFill>
                  <a:srgbClr val="000000"/>
                </a:solidFill>
                <a:highlight>
                  <a:srgbClr val="FFFFFF"/>
                </a:highlight>
              </a:rPr>
              <a:t>Because care should be as human as the people who give it</a:t>
            </a:r>
            <a:r>
              <a:rPr lang="en" sz="1150">
                <a:highlight>
                  <a:srgbClr val="FFFFFF"/>
                </a:highlight>
              </a:rPr>
              <a:t>, </a:t>
            </a:r>
            <a:r>
              <a:rPr lang="en" sz="1150">
                <a:solidFill>
                  <a:srgbClr val="000000"/>
                </a:solidFill>
                <a:highlight>
                  <a:srgbClr val="FFFFFF"/>
                </a:highlight>
              </a:rPr>
              <a:t>and as personal as the people who live it. </a:t>
            </a:r>
            <a:r>
              <a:rPr lang="en" sz="1150">
                <a:highlight>
                  <a:srgbClr val="FFFFFF"/>
                </a:highlight>
              </a:rPr>
              <a:t> </a:t>
            </a:r>
            <a:endParaRPr sz="1150">
              <a:solidFill>
                <a:srgbClr val="000000"/>
              </a:solidFill>
              <a:highlight>
                <a:srgbClr val="FFFFFF"/>
              </a:highlight>
            </a:endParaRPr>
          </a:p>
          <a:p>
            <a:pPr indent="0" lvl="0" marL="0" rtl="0" algn="l">
              <a:lnSpc>
                <a:spcPct val="123913"/>
              </a:lnSpc>
              <a:spcBef>
                <a:spcPts val="1000"/>
              </a:spcBef>
              <a:spcAft>
                <a:spcPts val="0"/>
              </a:spcAft>
              <a:buNone/>
            </a:pPr>
            <a:r>
              <a:rPr lang="en" sz="1150">
                <a:solidFill>
                  <a:srgbClr val="000000"/>
                </a:solidFill>
                <a:highlight>
                  <a:srgbClr val="FFFFFF"/>
                </a:highlight>
              </a:rPr>
              <a:t>About [Community Name]</a:t>
            </a:r>
            <a:br>
              <a:rPr lang="en" sz="1150">
                <a:solidFill>
                  <a:srgbClr val="000000"/>
                </a:solidFill>
                <a:highlight>
                  <a:srgbClr val="FFFFFF"/>
                </a:highlight>
              </a:rPr>
            </a:br>
            <a:r>
              <a:rPr lang="en" sz="1150">
                <a:solidFill>
                  <a:srgbClr val="000000"/>
                </a:solidFill>
                <a:highlight>
                  <a:srgbClr val="FFFFFF"/>
                </a:highlight>
              </a:rPr>
              <a:t>[Community Name] is committed to redefining aging and care through respect, compassion, and innovation. </a:t>
            </a:r>
            <a:r>
              <a:rPr lang="en" sz="1150">
                <a:highlight>
                  <a:srgbClr val="FFFFFF"/>
                </a:highlight>
              </a:rPr>
              <a:t>Then add your own copy description after.</a:t>
            </a:r>
            <a:endParaRPr sz="1150">
              <a:solidFill>
                <a:srgbClr val="000000"/>
              </a:solidFill>
              <a:highlight>
                <a:srgbClr val="FFFFFF"/>
              </a:highlight>
            </a:endParaRPr>
          </a:p>
          <a:p>
            <a:pPr indent="0" lvl="0" marL="0" rtl="0" algn="l">
              <a:lnSpc>
                <a:spcPct val="123913"/>
              </a:lnSpc>
              <a:spcBef>
                <a:spcPts val="1000"/>
              </a:spcBef>
              <a:spcAft>
                <a:spcPts val="0"/>
              </a:spcAft>
              <a:buNone/>
            </a:pPr>
            <a:r>
              <a:rPr b="1" lang="en" sz="1150">
                <a:highlight>
                  <a:srgbClr val="FFFFFF"/>
                </a:highlight>
              </a:rPr>
              <a:t>PLAN AHEAD WITH CONFIDENCE: JOIN US FOR A FREE COMMUNITY EVENT OR TOUR</a:t>
            </a:r>
            <a:endParaRPr b="1" sz="1150">
              <a:solidFill>
                <a:srgbClr val="000000"/>
              </a:solidFill>
              <a:highlight>
                <a:srgbClr val="FFFFFF"/>
              </a:highlight>
            </a:endParaRPr>
          </a:p>
          <a:p>
            <a:pPr indent="0" lvl="0" marL="0" rtl="0" algn="l">
              <a:lnSpc>
                <a:spcPct val="123913"/>
              </a:lnSpc>
              <a:spcBef>
                <a:spcPts val="1000"/>
              </a:spcBef>
              <a:spcAft>
                <a:spcPts val="0"/>
              </a:spcAft>
              <a:buNone/>
            </a:pPr>
            <a:r>
              <a:rPr b="1" lang="en" sz="1150">
                <a:solidFill>
                  <a:srgbClr val="000000"/>
                </a:solidFill>
                <a:highlight>
                  <a:srgbClr val="FFFFFF"/>
                </a:highlight>
              </a:rPr>
              <a:t>Planning for Your Own Future Care 101</a:t>
            </a:r>
            <a:br>
              <a:rPr lang="en" sz="1150">
                <a:solidFill>
                  <a:srgbClr val="000000"/>
                </a:solidFill>
                <a:highlight>
                  <a:srgbClr val="FFFFFF"/>
                </a:highlight>
              </a:rPr>
            </a:br>
            <a:r>
              <a:rPr lang="en" sz="1150">
                <a:solidFill>
                  <a:srgbClr val="000000"/>
                </a:solidFill>
                <a:highlight>
                  <a:srgbClr val="FFFFFF"/>
                </a:highlight>
              </a:rPr>
              <a:t>We never know when life may bring a need for skilled rehabilitation or care. By planning ahead, you can be ready for the “what ifs.” Join us to learn proactive steps and discover options for future peace of mind.</a:t>
            </a:r>
            <a:endParaRPr sz="1150">
              <a:solidFill>
                <a:srgbClr val="000000"/>
              </a:solidFill>
              <a:highlight>
                <a:srgbClr val="FFFFFF"/>
              </a:highlight>
            </a:endParaRPr>
          </a:p>
          <a:p>
            <a:pPr indent="0" lvl="0" marL="0" rtl="0" algn="l">
              <a:lnSpc>
                <a:spcPct val="123913"/>
              </a:lnSpc>
              <a:spcBef>
                <a:spcPts val="1000"/>
              </a:spcBef>
              <a:spcAft>
                <a:spcPts val="1000"/>
              </a:spcAft>
              <a:buNone/>
            </a:pPr>
            <a:r>
              <a:rPr lang="en" sz="1150">
                <a:solidFill>
                  <a:srgbClr val="000000"/>
                </a:solidFill>
                <a:highlight>
                  <a:srgbClr val="FFFFFF"/>
                </a:highlight>
              </a:rPr>
              <a:t>[Date] • [Time] • [Location]</a:t>
            </a:r>
            <a:endParaRPr b="1" sz="2250">
              <a:solidFill>
                <a:srgbClr val="3A7A55"/>
              </a:solidFill>
              <a:highlight>
                <a:srgbClr val="FFFFFF"/>
              </a:highlight>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6"/>
          <p:cNvSpPr txBox="1"/>
          <p:nvPr/>
        </p:nvSpPr>
        <p:spPr>
          <a:xfrm>
            <a:off x="365675" y="509125"/>
            <a:ext cx="8628900" cy="1849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50">
                <a:solidFill>
                  <a:srgbClr val="3A7A55"/>
                </a:solidFill>
                <a:highlight>
                  <a:srgbClr val="FFFFFF"/>
                </a:highlight>
                <a:latin typeface="Georgia"/>
                <a:ea typeface="Georgia"/>
                <a:cs typeface="Georgia"/>
                <a:sym typeface="Georgia"/>
              </a:rPr>
              <a:t>Window Cling Art</a:t>
            </a:r>
            <a:endParaRPr b="1" sz="2650">
              <a:solidFill>
                <a:srgbClr val="3A7A55"/>
              </a:solidFill>
              <a:highlight>
                <a:srgbClr val="FFFFFF"/>
              </a:highlight>
              <a:latin typeface="Georgia"/>
              <a:ea typeface="Georgia"/>
              <a:cs typeface="Georgia"/>
              <a:sym typeface="Georgia"/>
            </a:endParaRPr>
          </a:p>
          <a:p>
            <a:pPr indent="0" lvl="0" marL="0" rtl="0" algn="l">
              <a:spcBef>
                <a:spcPts val="2300"/>
              </a:spcBef>
              <a:spcAft>
                <a:spcPts val="0"/>
              </a:spcAft>
              <a:buClr>
                <a:schemeClr val="dk1"/>
              </a:buClr>
              <a:buSzPts val="1100"/>
              <a:buFont typeface="Arial"/>
              <a:buNone/>
            </a:pPr>
            <a:r>
              <a:rPr b="1" lang="en" sz="1800">
                <a:solidFill>
                  <a:srgbClr val="3A7A55"/>
                </a:solidFill>
                <a:highlight>
                  <a:schemeClr val="lt1"/>
                </a:highlight>
                <a:latin typeface="Georgia"/>
                <a:ea typeface="Georgia"/>
                <a:cs typeface="Georgia"/>
                <a:sym typeface="Georgia"/>
              </a:rPr>
              <a:t>Description: Approximately 5”x5” or 6”x6”</a:t>
            </a:r>
            <a:br>
              <a:rPr lang="en" sz="1800">
                <a:solidFill>
                  <a:schemeClr val="dk1"/>
                </a:solidFill>
                <a:highlight>
                  <a:schemeClr val="lt1"/>
                </a:highlight>
              </a:rPr>
            </a:br>
            <a:endParaRPr sz="1800">
              <a:solidFill>
                <a:schemeClr val="dk1"/>
              </a:solidFill>
              <a:highlight>
                <a:schemeClr val="lt1"/>
              </a:highlight>
            </a:endParaRPr>
          </a:p>
          <a:p>
            <a:pPr indent="0" lvl="0" marL="0" rtl="0" algn="l">
              <a:lnSpc>
                <a:spcPct val="100000"/>
              </a:lnSpc>
              <a:spcBef>
                <a:spcPts val="0"/>
              </a:spcBef>
              <a:spcAft>
                <a:spcPts val="2300"/>
              </a:spcAft>
              <a:buNone/>
            </a:pPr>
            <a:r>
              <a:t/>
            </a:r>
            <a:endParaRPr b="1" sz="2650">
              <a:solidFill>
                <a:srgbClr val="3A7A55"/>
              </a:solidFill>
              <a:highlight>
                <a:srgbClr val="FFFFFF"/>
              </a:highlight>
              <a:latin typeface="Georgia"/>
              <a:ea typeface="Georgia"/>
              <a:cs typeface="Georgia"/>
              <a:sym typeface="Georgia"/>
            </a:endParaRPr>
          </a:p>
        </p:txBody>
      </p:sp>
      <p:pic>
        <p:nvPicPr>
          <p:cNvPr id="222" name="Google Shape;222;p36" title="CFI-030 AgingIN LinkedUP Window Cling_48x48.jpg"/>
          <p:cNvPicPr preferRelativeResize="0"/>
          <p:nvPr/>
        </p:nvPicPr>
        <p:blipFill rotWithShape="1">
          <a:blip r:embed="rId3">
            <a:alphaModFix/>
          </a:blip>
          <a:srcRect b="0" l="0" r="0" t="0"/>
          <a:stretch/>
        </p:blipFill>
        <p:spPr>
          <a:xfrm>
            <a:off x="568525" y="1936025"/>
            <a:ext cx="2793748" cy="2793748"/>
          </a:xfrm>
          <a:prstGeom prst="rect">
            <a:avLst/>
          </a:prstGeom>
          <a:noFill/>
          <a:ln>
            <a:noFill/>
          </a:ln>
        </p:spPr>
      </p:pic>
      <p:sp>
        <p:nvSpPr>
          <p:cNvPr id="223" name="Google Shape;223;p36"/>
          <p:cNvSpPr txBox="1"/>
          <p:nvPr/>
        </p:nvSpPr>
        <p:spPr>
          <a:xfrm>
            <a:off x="4023275" y="1936025"/>
            <a:ext cx="4827300" cy="1680000"/>
          </a:xfrm>
          <a:prstGeom prst="rect">
            <a:avLst/>
          </a:prstGeom>
          <a:noFill/>
          <a:ln>
            <a:noFill/>
          </a:ln>
        </p:spPr>
        <p:txBody>
          <a:bodyPr anchorCtr="0" anchor="t" bIns="91425" lIns="91425" spcFirstLastPara="1" rIns="91425" wrap="square" tIns="91425">
            <a:spAutoFit/>
          </a:bodyPr>
          <a:lstStyle/>
          <a:p>
            <a:pPr indent="0" lvl="0" marL="0" rtl="0" algn="l">
              <a:lnSpc>
                <a:spcPct val="123913"/>
              </a:lnSpc>
              <a:spcBef>
                <a:spcPts val="0"/>
              </a:spcBef>
              <a:spcAft>
                <a:spcPts val="0"/>
              </a:spcAft>
              <a:buNone/>
            </a:pPr>
            <a:r>
              <a:rPr b="1" lang="en" sz="1350">
                <a:solidFill>
                  <a:schemeClr val="dk1"/>
                </a:solidFill>
                <a:highlight>
                  <a:schemeClr val="lt1"/>
                </a:highlight>
              </a:rPr>
              <a:t>Window Clings Are Affordable and Effective</a:t>
            </a:r>
            <a:endParaRPr b="1" sz="1350">
              <a:solidFill>
                <a:schemeClr val="dk1"/>
              </a:solidFill>
              <a:highlight>
                <a:schemeClr val="lt1"/>
              </a:highlight>
            </a:endParaRPr>
          </a:p>
          <a:p>
            <a:pPr indent="0" lvl="0" marL="0" rtl="0" algn="l">
              <a:lnSpc>
                <a:spcPct val="123913"/>
              </a:lnSpc>
              <a:spcBef>
                <a:spcPts val="0"/>
              </a:spcBef>
              <a:spcAft>
                <a:spcPts val="0"/>
              </a:spcAft>
              <a:buNone/>
            </a:pPr>
            <a:r>
              <a:t/>
            </a:r>
            <a:endParaRPr sz="1350">
              <a:solidFill>
                <a:schemeClr val="dk1"/>
              </a:solidFill>
              <a:highlight>
                <a:schemeClr val="lt1"/>
              </a:highlight>
            </a:endParaRPr>
          </a:p>
          <a:p>
            <a:pPr indent="0" lvl="0" marL="0" rtl="0" algn="l">
              <a:lnSpc>
                <a:spcPct val="123913"/>
              </a:lnSpc>
              <a:spcBef>
                <a:spcPts val="0"/>
              </a:spcBef>
              <a:spcAft>
                <a:spcPts val="0"/>
              </a:spcAft>
              <a:buNone/>
            </a:pPr>
            <a:r>
              <a:rPr lang="en" sz="1350">
                <a:solidFill>
                  <a:schemeClr val="dk1"/>
                </a:solidFill>
                <a:highlight>
                  <a:schemeClr val="lt1"/>
                </a:highlight>
              </a:rPr>
              <a:t>Average cost, $10 - $20 at Vista Print or most quick printers.</a:t>
            </a:r>
            <a:endParaRPr sz="1350">
              <a:solidFill>
                <a:schemeClr val="dk1"/>
              </a:solidFill>
              <a:highlight>
                <a:schemeClr val="lt1"/>
              </a:highlight>
            </a:endParaRPr>
          </a:p>
          <a:p>
            <a:pPr indent="0" lvl="0" marL="0" rtl="0" algn="l">
              <a:lnSpc>
                <a:spcPct val="123913"/>
              </a:lnSpc>
              <a:spcBef>
                <a:spcPts val="0"/>
              </a:spcBef>
              <a:spcAft>
                <a:spcPts val="0"/>
              </a:spcAft>
              <a:buNone/>
            </a:pPr>
            <a:r>
              <a:t/>
            </a:r>
            <a:endParaRPr sz="1350">
              <a:solidFill>
                <a:schemeClr val="dk1"/>
              </a:solidFill>
              <a:highlight>
                <a:schemeClr val="lt1"/>
              </a:highlight>
            </a:endParaRPr>
          </a:p>
          <a:p>
            <a:pPr indent="0" lvl="0" marL="0" rtl="0" algn="l">
              <a:lnSpc>
                <a:spcPct val="123913"/>
              </a:lnSpc>
              <a:spcBef>
                <a:spcPts val="0"/>
              </a:spcBef>
              <a:spcAft>
                <a:spcPts val="0"/>
              </a:spcAft>
              <a:buNone/>
            </a:pPr>
            <a:r>
              <a:rPr lang="en" sz="1350">
                <a:solidFill>
                  <a:schemeClr val="dk1"/>
                </a:solidFill>
                <a:highlight>
                  <a:schemeClr val="lt1"/>
                </a:highlight>
              </a:rPr>
              <a:t>Purpose: To differentiate your community as having invested in the premier class, person-directed living setting.</a:t>
            </a:r>
            <a:endParaRPr sz="1350">
              <a:solidFill>
                <a:schemeClr val="dk1"/>
              </a:solidFill>
              <a:highlight>
                <a:schemeClr val="lt1"/>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7"/>
          <p:cNvSpPr txBox="1"/>
          <p:nvPr>
            <p:ph type="title"/>
          </p:nvPr>
        </p:nvSpPr>
        <p:spPr>
          <a:xfrm>
            <a:off x="311700" y="1479275"/>
            <a:ext cx="8593200" cy="2442300"/>
          </a:xfrm>
          <a:prstGeom prst="rect">
            <a:avLst/>
          </a:prstGeom>
        </p:spPr>
        <p:txBody>
          <a:bodyPr anchorCtr="0" anchor="t" bIns="91425" lIns="91425" spcFirstLastPara="1" rIns="91425" wrap="square" tIns="91425">
            <a:spAutoFit/>
          </a:bodyPr>
          <a:lstStyle/>
          <a:p>
            <a:pPr indent="0" lvl="0" marL="0" rtl="0" algn="ctr">
              <a:spcBef>
                <a:spcPts val="1000"/>
              </a:spcBef>
              <a:spcAft>
                <a:spcPts val="0"/>
              </a:spcAft>
              <a:buNone/>
            </a:pPr>
            <a:r>
              <a:rPr b="1" lang="en" sz="3400">
                <a:solidFill>
                  <a:srgbClr val="3A7A55"/>
                </a:solidFill>
                <a:highlight>
                  <a:schemeClr val="lt1"/>
                </a:highlight>
                <a:latin typeface="Georgia"/>
                <a:ea typeface="Georgia"/>
                <a:cs typeface="Georgia"/>
                <a:sym typeface="Georgia"/>
              </a:rPr>
              <a:t>Thank you!</a:t>
            </a:r>
            <a:endParaRPr b="1" sz="3400">
              <a:solidFill>
                <a:srgbClr val="3A7A55"/>
              </a:solidFill>
              <a:highlight>
                <a:schemeClr val="lt1"/>
              </a:highlight>
              <a:latin typeface="Georgia"/>
              <a:ea typeface="Georgia"/>
              <a:cs typeface="Georgia"/>
              <a:sym typeface="Georgia"/>
            </a:endParaRPr>
          </a:p>
          <a:p>
            <a:pPr indent="0" lvl="0" marL="0" rtl="0" algn="ctr">
              <a:spcBef>
                <a:spcPts val="1000"/>
              </a:spcBef>
              <a:spcAft>
                <a:spcPts val="0"/>
              </a:spcAft>
              <a:buNone/>
            </a:pPr>
            <a:r>
              <a:t/>
            </a:r>
            <a:endParaRPr b="1" sz="3400">
              <a:solidFill>
                <a:srgbClr val="3A7A55"/>
              </a:solidFill>
              <a:highlight>
                <a:schemeClr val="lt1"/>
              </a:highlight>
              <a:latin typeface="Georgia"/>
              <a:ea typeface="Georgia"/>
              <a:cs typeface="Georgia"/>
              <a:sym typeface="Georgia"/>
            </a:endParaRPr>
          </a:p>
          <a:p>
            <a:pPr indent="0" lvl="0" marL="0" rtl="0" algn="ctr">
              <a:spcBef>
                <a:spcPts val="1000"/>
              </a:spcBef>
              <a:spcAft>
                <a:spcPts val="0"/>
              </a:spcAft>
              <a:buClr>
                <a:schemeClr val="dk1"/>
              </a:buClr>
              <a:buSzPts val="1100"/>
              <a:buFont typeface="Arial"/>
              <a:buNone/>
            </a:pPr>
            <a:r>
              <a:rPr b="1" lang="en" sz="3400">
                <a:solidFill>
                  <a:srgbClr val="3A7A55"/>
                </a:solidFill>
                <a:highlight>
                  <a:schemeClr val="lt1"/>
                </a:highlight>
                <a:latin typeface="Georgia"/>
                <a:ea typeface="Georgia"/>
                <a:cs typeface="Georgia"/>
                <a:sym typeface="Georgia"/>
              </a:rPr>
              <a:t>Any Questions?</a:t>
            </a:r>
            <a:endParaRPr b="1" sz="3400">
              <a:solidFill>
                <a:srgbClr val="3A7A55"/>
              </a:solidFill>
              <a:highlight>
                <a:schemeClr val="lt1"/>
              </a:highlight>
              <a:latin typeface="Georgia"/>
              <a:ea typeface="Georgia"/>
              <a:cs typeface="Georgia"/>
              <a:sym typeface="Georgia"/>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0" y="0"/>
            <a:ext cx="9091680" cy="5076200"/>
          </a:xfrm>
          <a:prstGeom prst="rect">
            <a:avLst/>
          </a:prstGeom>
          <a:noFill/>
          <a:ln>
            <a:noFill/>
          </a:ln>
        </p:spPr>
      </p:pic>
      <p:sp>
        <p:nvSpPr>
          <p:cNvPr id="70" name="Google Shape;70;p15"/>
          <p:cNvSpPr txBox="1"/>
          <p:nvPr/>
        </p:nvSpPr>
        <p:spPr>
          <a:xfrm>
            <a:off x="427525" y="288200"/>
            <a:ext cx="8628900" cy="5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2300"/>
              </a:spcAft>
              <a:buNone/>
            </a:pPr>
            <a:r>
              <a:rPr b="1" lang="en" sz="2650">
                <a:solidFill>
                  <a:srgbClr val="3A7A55"/>
                </a:solidFill>
                <a:highlight>
                  <a:srgbClr val="FFFFFF"/>
                </a:highlight>
                <a:latin typeface="Georgia"/>
                <a:ea typeface="Georgia"/>
                <a:cs typeface="Georgia"/>
                <a:sym typeface="Georgia"/>
              </a:rPr>
              <a:t>What’s in the kit?</a:t>
            </a:r>
            <a:endParaRPr b="1" sz="2250">
              <a:solidFill>
                <a:srgbClr val="3A7A55"/>
              </a:solidFill>
              <a:highlight>
                <a:srgbClr val="FFFFFF"/>
              </a:highlight>
              <a:latin typeface="Georgia"/>
              <a:ea typeface="Georgia"/>
              <a:cs typeface="Georgia"/>
              <a:sym typeface="Georgia"/>
            </a:endParaRPr>
          </a:p>
        </p:txBody>
      </p:sp>
      <p:sp>
        <p:nvSpPr>
          <p:cNvPr id="71" name="Google Shape;71;p15"/>
          <p:cNvSpPr txBox="1"/>
          <p:nvPr/>
        </p:nvSpPr>
        <p:spPr>
          <a:xfrm>
            <a:off x="427525" y="1065275"/>
            <a:ext cx="8628900" cy="4254900"/>
          </a:xfrm>
          <a:prstGeom prst="rect">
            <a:avLst/>
          </a:prstGeom>
          <a:noFill/>
          <a:ln>
            <a:noFill/>
          </a:ln>
        </p:spPr>
        <p:txBody>
          <a:bodyPr anchorCtr="0" anchor="t" bIns="91425" lIns="91425" spcFirstLastPara="1" rIns="91425" wrap="square" tIns="91425">
            <a:spAutoFit/>
          </a:bodyPr>
          <a:lstStyle/>
          <a:p>
            <a:pPr indent="-314325" lvl="0" marL="457200" rtl="0" algn="l">
              <a:lnSpc>
                <a:spcPct val="123913"/>
              </a:lnSpc>
              <a:spcBef>
                <a:spcPts val="0"/>
              </a:spcBef>
              <a:spcAft>
                <a:spcPts val="0"/>
              </a:spcAft>
              <a:buClr>
                <a:schemeClr val="dk1"/>
              </a:buClr>
              <a:buSzPts val="1350"/>
              <a:buAutoNum type="arabicPeriod"/>
            </a:pPr>
            <a:r>
              <a:rPr b="1" lang="en" sz="1350">
                <a:solidFill>
                  <a:schemeClr val="dk1"/>
                </a:solidFill>
                <a:highlight>
                  <a:schemeClr val="lt1"/>
                </a:highlight>
              </a:rPr>
              <a:t>Sample Press Release: </a:t>
            </a:r>
            <a:r>
              <a:rPr lang="en" sz="1350">
                <a:solidFill>
                  <a:schemeClr val="dk1"/>
                </a:solidFill>
                <a:highlight>
                  <a:schemeClr val="lt1"/>
                </a:highlight>
              </a:rPr>
              <a:t>Use this as a base and send to your area newspapers and publications. </a:t>
            </a:r>
            <a:endParaRPr sz="1350">
              <a:solidFill>
                <a:schemeClr val="dk1"/>
              </a:solidFill>
              <a:highlight>
                <a:schemeClr val="lt1"/>
              </a:highlight>
            </a:endParaRPr>
          </a:p>
          <a:p>
            <a:pPr indent="-314325" lvl="0" marL="457200" rtl="0" algn="l">
              <a:lnSpc>
                <a:spcPct val="123913"/>
              </a:lnSpc>
              <a:spcBef>
                <a:spcPts val="0"/>
              </a:spcBef>
              <a:spcAft>
                <a:spcPts val="0"/>
              </a:spcAft>
              <a:buClr>
                <a:schemeClr val="dk1"/>
              </a:buClr>
              <a:buSzPts val="1350"/>
              <a:buAutoNum type="arabicPeriod"/>
            </a:pPr>
            <a:r>
              <a:rPr b="1" lang="en" sz="1350">
                <a:solidFill>
                  <a:schemeClr val="dk1"/>
                </a:solidFill>
                <a:highlight>
                  <a:schemeClr val="lt1"/>
                </a:highlight>
              </a:rPr>
              <a:t>Job Bank PDF: </a:t>
            </a:r>
            <a:r>
              <a:rPr lang="en" sz="1350">
                <a:solidFill>
                  <a:schemeClr val="dk1"/>
                </a:solidFill>
                <a:highlight>
                  <a:schemeClr val="lt1"/>
                </a:highlight>
              </a:rPr>
              <a:t>AgingIN is creating a job bank and once it’s populated with job listings, we will promote the bank. It’s FREE.</a:t>
            </a:r>
            <a:endParaRPr sz="1350">
              <a:solidFill>
                <a:schemeClr val="dk1"/>
              </a:solidFill>
              <a:highlight>
                <a:schemeClr val="lt1"/>
              </a:highlight>
            </a:endParaRPr>
          </a:p>
          <a:p>
            <a:pPr indent="-314325" lvl="0" marL="457200" rtl="0" algn="l">
              <a:lnSpc>
                <a:spcPct val="123913"/>
              </a:lnSpc>
              <a:spcBef>
                <a:spcPts val="0"/>
              </a:spcBef>
              <a:spcAft>
                <a:spcPts val="0"/>
              </a:spcAft>
              <a:buClr>
                <a:schemeClr val="dk1"/>
              </a:buClr>
              <a:buSzPts val="1350"/>
              <a:buAutoNum type="arabicPeriod"/>
            </a:pPr>
            <a:r>
              <a:rPr b="1" lang="en" sz="1350">
                <a:solidFill>
                  <a:schemeClr val="dk1"/>
                </a:solidFill>
                <a:highlight>
                  <a:schemeClr val="lt1"/>
                </a:highlight>
              </a:rPr>
              <a:t>Email: </a:t>
            </a:r>
            <a:r>
              <a:rPr lang="en" sz="1350">
                <a:solidFill>
                  <a:schemeClr val="dk1"/>
                </a:solidFill>
                <a:highlight>
                  <a:schemeClr val="lt1"/>
                </a:highlight>
              </a:rPr>
              <a:t>Provides communities with content to email to promote your AgingIN Green House home status. </a:t>
            </a:r>
            <a:endParaRPr sz="1350">
              <a:solidFill>
                <a:schemeClr val="dk1"/>
              </a:solidFill>
              <a:highlight>
                <a:schemeClr val="lt1"/>
              </a:highlight>
            </a:endParaRPr>
          </a:p>
          <a:p>
            <a:pPr indent="-314325" lvl="0" marL="457200" rtl="0" algn="l">
              <a:lnSpc>
                <a:spcPct val="123913"/>
              </a:lnSpc>
              <a:spcBef>
                <a:spcPts val="0"/>
              </a:spcBef>
              <a:spcAft>
                <a:spcPts val="0"/>
              </a:spcAft>
              <a:buClr>
                <a:schemeClr val="dk1"/>
              </a:buClr>
              <a:buSzPts val="1350"/>
              <a:buAutoNum type="arabicPeriod"/>
            </a:pPr>
            <a:r>
              <a:rPr b="1" lang="en" sz="1350">
                <a:solidFill>
                  <a:schemeClr val="dk1"/>
                </a:solidFill>
                <a:highlight>
                  <a:schemeClr val="lt1"/>
                </a:highlight>
              </a:rPr>
              <a:t>Newsletter Template</a:t>
            </a:r>
            <a:r>
              <a:rPr lang="en" sz="1350">
                <a:solidFill>
                  <a:schemeClr val="dk1"/>
                </a:solidFill>
                <a:highlight>
                  <a:schemeClr val="lt1"/>
                </a:highlight>
              </a:rPr>
              <a:t>  </a:t>
            </a:r>
            <a:endParaRPr sz="1350">
              <a:solidFill>
                <a:schemeClr val="dk1"/>
              </a:solidFill>
              <a:highlight>
                <a:schemeClr val="lt1"/>
              </a:highlight>
            </a:endParaRPr>
          </a:p>
          <a:p>
            <a:pPr indent="-314325" lvl="0" marL="457200" rtl="0" algn="l">
              <a:lnSpc>
                <a:spcPct val="123913"/>
              </a:lnSpc>
              <a:spcBef>
                <a:spcPts val="0"/>
              </a:spcBef>
              <a:spcAft>
                <a:spcPts val="0"/>
              </a:spcAft>
              <a:buClr>
                <a:schemeClr val="dk1"/>
              </a:buClr>
              <a:buSzPts val="1350"/>
              <a:buAutoNum type="arabicPeriod"/>
            </a:pPr>
            <a:r>
              <a:rPr b="1" lang="en" sz="1350">
                <a:solidFill>
                  <a:schemeClr val="dk1"/>
                </a:solidFill>
                <a:highlight>
                  <a:schemeClr val="lt1"/>
                </a:highlight>
              </a:rPr>
              <a:t>Photography Package</a:t>
            </a:r>
            <a:r>
              <a:rPr lang="en" sz="1350">
                <a:solidFill>
                  <a:schemeClr val="dk1"/>
                </a:solidFill>
                <a:highlight>
                  <a:schemeClr val="lt1"/>
                </a:highlight>
              </a:rPr>
              <a:t> for Reference: Referrals to images that will enhance your photo library with what it's like to LIVE in a Green House home. What you won’t see: Medical images with scrubs.</a:t>
            </a:r>
            <a:endParaRPr sz="1350">
              <a:solidFill>
                <a:schemeClr val="dk1"/>
              </a:solidFill>
              <a:highlight>
                <a:schemeClr val="lt1"/>
              </a:highlight>
            </a:endParaRPr>
          </a:p>
          <a:p>
            <a:pPr indent="-314325" lvl="0" marL="457200" rtl="0" algn="l">
              <a:lnSpc>
                <a:spcPct val="123913"/>
              </a:lnSpc>
              <a:spcBef>
                <a:spcPts val="0"/>
              </a:spcBef>
              <a:spcAft>
                <a:spcPts val="0"/>
              </a:spcAft>
              <a:buClr>
                <a:schemeClr val="dk1"/>
              </a:buClr>
              <a:buSzPts val="1350"/>
              <a:buAutoNum type="arabicPeriod"/>
            </a:pPr>
            <a:r>
              <a:rPr b="1" lang="en" sz="1350">
                <a:solidFill>
                  <a:schemeClr val="dk1"/>
                </a:solidFill>
                <a:highlight>
                  <a:schemeClr val="lt1"/>
                </a:highlight>
              </a:rPr>
              <a:t>AgingIN Website Content</a:t>
            </a:r>
            <a:r>
              <a:rPr lang="en" sz="1350">
                <a:solidFill>
                  <a:schemeClr val="dk1"/>
                </a:solidFill>
                <a:highlight>
                  <a:schemeClr val="lt1"/>
                </a:highlight>
              </a:rPr>
              <a:t> for A Green House Page: This provides pre-written content to make a landing page on your website.</a:t>
            </a:r>
            <a:endParaRPr sz="1350">
              <a:solidFill>
                <a:schemeClr val="dk1"/>
              </a:solidFill>
              <a:highlight>
                <a:schemeClr val="lt1"/>
              </a:highlight>
            </a:endParaRPr>
          </a:p>
          <a:p>
            <a:pPr indent="-314325" lvl="0" marL="457200" rtl="0" algn="l">
              <a:lnSpc>
                <a:spcPct val="123913"/>
              </a:lnSpc>
              <a:spcBef>
                <a:spcPts val="0"/>
              </a:spcBef>
              <a:spcAft>
                <a:spcPts val="0"/>
              </a:spcAft>
              <a:buClr>
                <a:schemeClr val="dk1"/>
              </a:buClr>
              <a:buSzPts val="1350"/>
              <a:buAutoNum type="arabicPeriod"/>
            </a:pPr>
            <a:r>
              <a:rPr b="1" lang="en" sz="1350">
                <a:solidFill>
                  <a:schemeClr val="dk1"/>
                </a:solidFill>
                <a:highlight>
                  <a:schemeClr val="lt1"/>
                </a:highlight>
              </a:rPr>
              <a:t>Half and Quarter page AgingIN Advertisement template:</a:t>
            </a:r>
            <a:r>
              <a:rPr lang="en" sz="1350">
                <a:solidFill>
                  <a:schemeClr val="dk1"/>
                </a:solidFill>
                <a:highlight>
                  <a:schemeClr val="lt1"/>
                </a:highlight>
              </a:rPr>
              <a:t> Consider running newspaper advertisements to promote your status as a certified Green House home.</a:t>
            </a:r>
            <a:endParaRPr sz="1350">
              <a:solidFill>
                <a:schemeClr val="dk1"/>
              </a:solidFill>
              <a:highlight>
                <a:schemeClr val="lt1"/>
              </a:highlight>
            </a:endParaRPr>
          </a:p>
          <a:p>
            <a:pPr indent="-314325" lvl="0" marL="457200" rtl="0" algn="l">
              <a:lnSpc>
                <a:spcPct val="123913"/>
              </a:lnSpc>
              <a:spcBef>
                <a:spcPts val="0"/>
              </a:spcBef>
              <a:spcAft>
                <a:spcPts val="0"/>
              </a:spcAft>
              <a:buClr>
                <a:schemeClr val="dk1"/>
              </a:buClr>
              <a:buSzPts val="1350"/>
              <a:buAutoNum type="arabicPeriod"/>
            </a:pPr>
            <a:r>
              <a:rPr b="1" lang="en" sz="1350">
                <a:solidFill>
                  <a:schemeClr val="dk1"/>
                </a:solidFill>
                <a:highlight>
                  <a:schemeClr val="lt1"/>
                </a:highlight>
              </a:rPr>
              <a:t>Window Cling Art for Front Door of Green House Homes:</a:t>
            </a:r>
            <a:r>
              <a:rPr lang="en" sz="1350">
                <a:solidFill>
                  <a:schemeClr val="dk1"/>
                </a:solidFill>
                <a:highlight>
                  <a:schemeClr val="lt1"/>
                </a:highlight>
              </a:rPr>
              <a:t> Yes we operate residential settings but for the outer front door of your building, differentiating as a qualified Green House home makes a difference. </a:t>
            </a:r>
            <a:endParaRPr sz="1350">
              <a:solidFill>
                <a:schemeClr val="dk1"/>
              </a:solidFill>
              <a:highlight>
                <a:schemeClr val="lt1"/>
              </a:highlight>
            </a:endParaRPr>
          </a:p>
          <a:p>
            <a:pPr indent="-314325" lvl="0" marL="457200" rtl="0" algn="l">
              <a:lnSpc>
                <a:spcPct val="123913"/>
              </a:lnSpc>
              <a:spcBef>
                <a:spcPts val="0"/>
              </a:spcBef>
              <a:spcAft>
                <a:spcPts val="0"/>
              </a:spcAft>
              <a:buClr>
                <a:schemeClr val="dk1"/>
              </a:buClr>
              <a:buSzPts val="1350"/>
              <a:buAutoNum type="arabicPeriod"/>
            </a:pPr>
            <a:r>
              <a:rPr lang="en" sz="1350">
                <a:solidFill>
                  <a:schemeClr val="dk1"/>
                </a:solidFill>
                <a:highlight>
                  <a:schemeClr val="lt1"/>
                </a:highlight>
              </a:rPr>
              <a:t>More will be created based on feedback and need</a:t>
            </a:r>
            <a:endParaRPr sz="1350">
              <a:solidFill>
                <a:schemeClr val="dk1"/>
              </a:solidFill>
              <a:highlight>
                <a:schemeClr val="lt1"/>
              </a:highlight>
            </a:endParaRPr>
          </a:p>
          <a:p>
            <a:pPr indent="0" lvl="0" marL="457200" rtl="0" algn="l">
              <a:lnSpc>
                <a:spcPct val="123913"/>
              </a:lnSpc>
              <a:spcBef>
                <a:spcPts val="0"/>
              </a:spcBef>
              <a:spcAft>
                <a:spcPts val="0"/>
              </a:spcAft>
              <a:buNone/>
            </a:pPr>
            <a:r>
              <a:t/>
            </a:r>
            <a:endParaRPr sz="1350">
              <a:solidFill>
                <a:schemeClr val="dk1"/>
              </a:solidFill>
              <a:highlight>
                <a:schemeClr val="lt1"/>
              </a:highlight>
            </a:endParaRPr>
          </a:p>
          <a:p>
            <a:pPr indent="0" lvl="0" marL="457200" rtl="0" algn="l">
              <a:lnSpc>
                <a:spcPct val="123913"/>
              </a:lnSpc>
              <a:spcBef>
                <a:spcPts val="0"/>
              </a:spcBef>
              <a:spcAft>
                <a:spcPts val="0"/>
              </a:spcAft>
              <a:buNone/>
            </a:pPr>
            <a:r>
              <a:t/>
            </a:r>
            <a:endParaRPr sz="1350">
              <a:solidFill>
                <a:srgbClr val="000000"/>
              </a:solidFill>
              <a:highlight>
                <a:srgbClr val="FFFFFF"/>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nvSpPr>
        <p:spPr>
          <a:xfrm>
            <a:off x="365675" y="509125"/>
            <a:ext cx="8628900" cy="1572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50">
                <a:solidFill>
                  <a:srgbClr val="3A7A55"/>
                </a:solidFill>
                <a:highlight>
                  <a:srgbClr val="FFFFFF"/>
                </a:highlight>
                <a:latin typeface="Georgia"/>
                <a:ea typeface="Georgia"/>
                <a:cs typeface="Georgia"/>
                <a:sym typeface="Georgia"/>
              </a:rPr>
              <a:t>Sample Press Release Template</a:t>
            </a:r>
            <a:endParaRPr b="1" sz="2650">
              <a:solidFill>
                <a:srgbClr val="3A7A55"/>
              </a:solidFill>
              <a:highlight>
                <a:srgbClr val="FFFFFF"/>
              </a:highlight>
              <a:latin typeface="Georgia"/>
              <a:ea typeface="Georgia"/>
              <a:cs typeface="Georgia"/>
              <a:sym typeface="Georgia"/>
            </a:endParaRPr>
          </a:p>
          <a:p>
            <a:pPr indent="0" lvl="0" marL="0" rtl="0" algn="l">
              <a:spcBef>
                <a:spcPts val="2300"/>
              </a:spcBef>
              <a:spcAft>
                <a:spcPts val="0"/>
              </a:spcAft>
              <a:buClr>
                <a:schemeClr val="dk1"/>
              </a:buClr>
              <a:buSzPts val="1100"/>
              <a:buFont typeface="Arial"/>
              <a:buNone/>
            </a:pPr>
            <a:r>
              <a:t/>
            </a:r>
            <a:endParaRPr sz="1800">
              <a:solidFill>
                <a:schemeClr val="dk1"/>
              </a:solidFill>
              <a:highlight>
                <a:schemeClr val="lt1"/>
              </a:highlight>
            </a:endParaRPr>
          </a:p>
          <a:p>
            <a:pPr indent="0" lvl="0" marL="0" rtl="0" algn="l">
              <a:lnSpc>
                <a:spcPct val="100000"/>
              </a:lnSpc>
              <a:spcBef>
                <a:spcPts val="0"/>
              </a:spcBef>
              <a:spcAft>
                <a:spcPts val="2300"/>
              </a:spcAft>
              <a:buNone/>
            </a:pPr>
            <a:r>
              <a:t/>
            </a:r>
            <a:endParaRPr b="1" sz="2650">
              <a:solidFill>
                <a:srgbClr val="3A7A55"/>
              </a:solidFill>
              <a:highlight>
                <a:srgbClr val="FFFFFF"/>
              </a:highlight>
              <a:latin typeface="Georgia"/>
              <a:ea typeface="Georgia"/>
              <a:cs typeface="Georgia"/>
              <a:sym typeface="Georgia"/>
            </a:endParaRPr>
          </a:p>
        </p:txBody>
      </p:sp>
      <p:pic>
        <p:nvPicPr>
          <p:cNvPr id="77" name="Google Shape;77;p16" title="Screenshot 2026-03-02 at 12.43.51 PM.png"/>
          <p:cNvPicPr preferRelativeResize="0"/>
          <p:nvPr/>
        </p:nvPicPr>
        <p:blipFill>
          <a:blip r:embed="rId3">
            <a:alphaModFix/>
          </a:blip>
          <a:stretch>
            <a:fillRect/>
          </a:stretch>
        </p:blipFill>
        <p:spPr>
          <a:xfrm>
            <a:off x="1410425" y="1243863"/>
            <a:ext cx="2915751" cy="3742003"/>
          </a:xfrm>
          <a:prstGeom prst="rect">
            <a:avLst/>
          </a:prstGeom>
          <a:noFill/>
          <a:ln cap="flat" cmpd="sng" w="9525">
            <a:solidFill>
              <a:schemeClr val="dk2"/>
            </a:solidFill>
            <a:prstDash val="solid"/>
            <a:round/>
            <a:headEnd len="sm" w="sm" type="none"/>
            <a:tailEnd len="sm" w="sm" type="none"/>
          </a:ln>
        </p:spPr>
      </p:pic>
      <p:pic>
        <p:nvPicPr>
          <p:cNvPr id="78" name="Google Shape;78;p16" title="Screenshot 2026-03-02 at 12.44.05 PM.png"/>
          <p:cNvPicPr preferRelativeResize="0"/>
          <p:nvPr/>
        </p:nvPicPr>
        <p:blipFill>
          <a:blip r:embed="rId4">
            <a:alphaModFix/>
          </a:blip>
          <a:stretch>
            <a:fillRect/>
          </a:stretch>
        </p:blipFill>
        <p:spPr>
          <a:xfrm>
            <a:off x="4532600" y="1233613"/>
            <a:ext cx="2915750" cy="37625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nvSpPr>
        <p:spPr>
          <a:xfrm>
            <a:off x="761775" y="351175"/>
            <a:ext cx="7892700" cy="47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Email Template</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84" name="Google Shape;84;p17" title="Screenshot 2026-02-05 at 7.38.19 AM.png"/>
          <p:cNvPicPr preferRelativeResize="0"/>
          <p:nvPr/>
        </p:nvPicPr>
        <p:blipFill rotWithShape="1">
          <a:blip r:embed="rId3">
            <a:alphaModFix/>
          </a:blip>
          <a:srcRect b="0" l="729" r="739" t="0"/>
          <a:stretch/>
        </p:blipFill>
        <p:spPr>
          <a:xfrm>
            <a:off x="2456725" y="727500"/>
            <a:ext cx="2287125" cy="4331874"/>
          </a:xfrm>
          <a:prstGeom prst="rect">
            <a:avLst/>
          </a:prstGeom>
          <a:noFill/>
          <a:ln>
            <a:noFill/>
          </a:ln>
        </p:spPr>
      </p:pic>
      <p:pic>
        <p:nvPicPr>
          <p:cNvPr id="85" name="Google Shape;85;p17" title="Screenshot 2026-02-05 at 7.38.31 AM.png"/>
          <p:cNvPicPr preferRelativeResize="0"/>
          <p:nvPr/>
        </p:nvPicPr>
        <p:blipFill rotWithShape="1">
          <a:blip r:embed="rId4">
            <a:alphaModFix/>
          </a:blip>
          <a:srcRect b="0" l="1560" r="1550" t="0"/>
          <a:stretch/>
        </p:blipFill>
        <p:spPr>
          <a:xfrm>
            <a:off x="5159427" y="747412"/>
            <a:ext cx="2906223" cy="42920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nvSpPr>
        <p:spPr>
          <a:xfrm>
            <a:off x="365675" y="509125"/>
            <a:ext cx="2050500" cy="1572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50">
                <a:solidFill>
                  <a:srgbClr val="3A7A55"/>
                </a:solidFill>
                <a:highlight>
                  <a:srgbClr val="FFFFFF"/>
                </a:highlight>
                <a:latin typeface="Georgia"/>
                <a:ea typeface="Georgia"/>
                <a:cs typeface="Georgia"/>
                <a:sym typeface="Georgia"/>
              </a:rPr>
              <a:t>Job Bank</a:t>
            </a:r>
            <a:endParaRPr b="1" sz="2650">
              <a:solidFill>
                <a:srgbClr val="3A7A55"/>
              </a:solidFill>
              <a:highlight>
                <a:srgbClr val="FFFFFF"/>
              </a:highlight>
              <a:latin typeface="Georgia"/>
              <a:ea typeface="Georgia"/>
              <a:cs typeface="Georgia"/>
              <a:sym typeface="Georgia"/>
            </a:endParaRPr>
          </a:p>
          <a:p>
            <a:pPr indent="0" lvl="0" marL="0" rtl="0" algn="l">
              <a:spcBef>
                <a:spcPts val="2300"/>
              </a:spcBef>
              <a:spcAft>
                <a:spcPts val="0"/>
              </a:spcAft>
              <a:buClr>
                <a:schemeClr val="dk1"/>
              </a:buClr>
              <a:buSzPts val="1100"/>
              <a:buFont typeface="Arial"/>
              <a:buNone/>
            </a:pPr>
            <a:r>
              <a:t/>
            </a:r>
            <a:endParaRPr sz="1800">
              <a:solidFill>
                <a:schemeClr val="dk1"/>
              </a:solidFill>
              <a:highlight>
                <a:schemeClr val="lt1"/>
              </a:highlight>
            </a:endParaRPr>
          </a:p>
          <a:p>
            <a:pPr indent="0" lvl="0" marL="0" rtl="0" algn="l">
              <a:lnSpc>
                <a:spcPct val="100000"/>
              </a:lnSpc>
              <a:spcBef>
                <a:spcPts val="0"/>
              </a:spcBef>
              <a:spcAft>
                <a:spcPts val="2300"/>
              </a:spcAft>
              <a:buNone/>
            </a:pPr>
            <a:r>
              <a:t/>
            </a:r>
            <a:endParaRPr b="1" sz="2650">
              <a:solidFill>
                <a:srgbClr val="3A7A55"/>
              </a:solidFill>
              <a:highlight>
                <a:srgbClr val="FFFFFF"/>
              </a:highlight>
              <a:latin typeface="Georgia"/>
              <a:ea typeface="Georgia"/>
              <a:cs typeface="Georgia"/>
              <a:sym typeface="Georgia"/>
            </a:endParaRPr>
          </a:p>
        </p:txBody>
      </p:sp>
      <p:sp>
        <p:nvSpPr>
          <p:cNvPr id="91" name="Google Shape;91;p18"/>
          <p:cNvSpPr txBox="1"/>
          <p:nvPr/>
        </p:nvSpPr>
        <p:spPr>
          <a:xfrm>
            <a:off x="3925000" y="1069700"/>
            <a:ext cx="4827300" cy="4009800"/>
          </a:xfrm>
          <a:prstGeom prst="rect">
            <a:avLst/>
          </a:prstGeom>
          <a:noFill/>
          <a:ln>
            <a:noFill/>
          </a:ln>
        </p:spPr>
        <p:txBody>
          <a:bodyPr anchorCtr="0" anchor="t" bIns="91425" lIns="91425" spcFirstLastPara="1" rIns="91425" wrap="square" tIns="91425">
            <a:spAutoFit/>
          </a:bodyPr>
          <a:lstStyle/>
          <a:p>
            <a:pPr indent="0" lvl="0" marL="0" rtl="0" algn="l">
              <a:lnSpc>
                <a:spcPct val="211764"/>
              </a:lnSpc>
              <a:spcBef>
                <a:spcPts val="0"/>
              </a:spcBef>
              <a:spcAft>
                <a:spcPts val="0"/>
              </a:spcAft>
              <a:buClr>
                <a:schemeClr val="dk1"/>
              </a:buClr>
              <a:buSzPts val="1100"/>
              <a:buFont typeface="Arial"/>
              <a:buNone/>
            </a:pPr>
            <a:r>
              <a:rPr b="1" lang="en" sz="1900">
                <a:solidFill>
                  <a:schemeClr val="dk1"/>
                </a:solidFill>
                <a:highlight>
                  <a:srgbClr val="FFFFFF"/>
                </a:highlight>
              </a:rPr>
              <a:t>Promoted Across Our Network.</a:t>
            </a:r>
            <a:endParaRPr b="1" sz="19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350">
                <a:solidFill>
                  <a:schemeClr val="dk1"/>
                </a:solidFill>
                <a:highlight>
                  <a:srgbClr val="FFFFFF"/>
                </a:highlight>
              </a:rPr>
              <a:t>Every month, AgingIN will promote select job openings via:</a:t>
            </a:r>
            <a:endParaRPr sz="1350">
              <a:solidFill>
                <a:schemeClr val="dk1"/>
              </a:solidFill>
              <a:highlight>
                <a:srgbClr val="FFFFFF"/>
              </a:highlight>
            </a:endParaRPr>
          </a:p>
          <a:p>
            <a:pPr indent="-314325" lvl="0" marL="457200" rtl="0" algn="l">
              <a:lnSpc>
                <a:spcPct val="144444"/>
              </a:lnSpc>
              <a:spcBef>
                <a:spcPts val="1500"/>
              </a:spcBef>
              <a:spcAft>
                <a:spcPts val="0"/>
              </a:spcAft>
              <a:buClr>
                <a:schemeClr val="dk1"/>
              </a:buClr>
              <a:buSzPts val="1350"/>
              <a:buChar char="●"/>
            </a:pPr>
            <a:r>
              <a:rPr lang="en" sz="1350">
                <a:solidFill>
                  <a:schemeClr val="dk1"/>
                </a:solidFill>
                <a:highlight>
                  <a:srgbClr val="FFFFFF"/>
                </a:highlight>
              </a:rPr>
              <a:t>Our extensive email list of more than 23,000 readers</a:t>
            </a:r>
            <a:endParaRPr sz="1350">
              <a:solidFill>
                <a:schemeClr val="dk1"/>
              </a:solidFill>
              <a:highlight>
                <a:srgbClr val="FFFFFF"/>
              </a:highlight>
            </a:endParaRPr>
          </a:p>
          <a:p>
            <a:pPr indent="-314325" lvl="0" marL="457200" rtl="0" algn="l">
              <a:lnSpc>
                <a:spcPct val="144444"/>
              </a:lnSpc>
              <a:spcBef>
                <a:spcPts val="0"/>
              </a:spcBef>
              <a:spcAft>
                <a:spcPts val="0"/>
              </a:spcAft>
              <a:buClr>
                <a:schemeClr val="dk1"/>
              </a:buClr>
              <a:buSzPts val="1350"/>
              <a:buChar char="●"/>
            </a:pPr>
            <a:r>
              <a:rPr lang="en" sz="1350">
                <a:solidFill>
                  <a:schemeClr val="dk1"/>
                </a:solidFill>
                <a:highlight>
                  <a:srgbClr val="FFFFFF"/>
                </a:highlight>
              </a:rPr>
              <a:t>Newsletter features</a:t>
            </a:r>
            <a:endParaRPr sz="1350">
              <a:solidFill>
                <a:schemeClr val="dk1"/>
              </a:solidFill>
              <a:highlight>
                <a:srgbClr val="FFFFFF"/>
              </a:highlight>
            </a:endParaRPr>
          </a:p>
          <a:p>
            <a:pPr indent="-314325" lvl="0" marL="457200" rtl="0" algn="l">
              <a:lnSpc>
                <a:spcPct val="144444"/>
              </a:lnSpc>
              <a:spcBef>
                <a:spcPts val="0"/>
              </a:spcBef>
              <a:spcAft>
                <a:spcPts val="0"/>
              </a:spcAft>
              <a:buClr>
                <a:schemeClr val="dk1"/>
              </a:buClr>
              <a:buSzPts val="1350"/>
              <a:buChar char="●"/>
            </a:pPr>
            <a:r>
              <a:rPr lang="en" sz="1350">
                <a:solidFill>
                  <a:schemeClr val="dk1"/>
                </a:solidFill>
                <a:highlight>
                  <a:srgbClr val="FFFFFF"/>
                </a:highlight>
              </a:rPr>
              <a:t>Mentions at conferences and events</a:t>
            </a:r>
            <a:endParaRPr sz="1350">
              <a:solidFill>
                <a:schemeClr val="dk1"/>
              </a:solidFill>
              <a:highlight>
                <a:srgbClr val="FFFFFF"/>
              </a:highlight>
            </a:endParaRPr>
          </a:p>
          <a:p>
            <a:pPr indent="-314325" lvl="0" marL="457200" rtl="0" algn="l">
              <a:lnSpc>
                <a:spcPct val="144444"/>
              </a:lnSpc>
              <a:spcBef>
                <a:spcPts val="0"/>
              </a:spcBef>
              <a:spcAft>
                <a:spcPts val="0"/>
              </a:spcAft>
              <a:buClr>
                <a:schemeClr val="dk1"/>
              </a:buClr>
              <a:buSzPts val="1350"/>
              <a:buChar char="●"/>
            </a:pPr>
            <a:r>
              <a:rPr lang="en" sz="1350">
                <a:solidFill>
                  <a:schemeClr val="dk1"/>
                </a:solidFill>
                <a:highlight>
                  <a:srgbClr val="FFFFFF"/>
                </a:highlight>
              </a:rPr>
              <a:t>Direct outreach to our community of change-driven professionals</a:t>
            </a:r>
            <a:endParaRPr sz="1350">
              <a:solidFill>
                <a:schemeClr val="dk1"/>
              </a:solidFill>
              <a:highlight>
                <a:srgbClr val="FFFFFF"/>
              </a:highlight>
            </a:endParaRPr>
          </a:p>
          <a:p>
            <a:pPr indent="0" lvl="0" marL="0" rtl="0" algn="l">
              <a:lnSpc>
                <a:spcPct val="115000"/>
              </a:lnSpc>
              <a:spcBef>
                <a:spcPts val="2300"/>
              </a:spcBef>
              <a:spcAft>
                <a:spcPts val="0"/>
              </a:spcAft>
              <a:buNone/>
            </a:pPr>
            <a:r>
              <a:rPr lang="en" sz="1350">
                <a:solidFill>
                  <a:schemeClr val="dk1"/>
                </a:solidFill>
                <a:highlight>
                  <a:srgbClr val="FFFFFF"/>
                </a:highlight>
              </a:rPr>
              <a:t>We want your opportunity to get the visibility it deserves—among the people who truly care about transforming aging.</a:t>
            </a:r>
            <a:endParaRPr sz="1350">
              <a:solidFill>
                <a:schemeClr val="dk1"/>
              </a:solidFill>
              <a:highlight>
                <a:srgbClr val="FFFFFF"/>
              </a:highlight>
            </a:endParaRPr>
          </a:p>
          <a:p>
            <a:pPr indent="0" lvl="0" marL="0" rtl="0" algn="l">
              <a:lnSpc>
                <a:spcPct val="123913"/>
              </a:lnSpc>
              <a:spcBef>
                <a:spcPts val="1500"/>
              </a:spcBef>
              <a:spcAft>
                <a:spcPts val="0"/>
              </a:spcAft>
              <a:buNone/>
            </a:pPr>
            <a:r>
              <a:t/>
            </a:r>
            <a:endParaRPr b="1" sz="450">
              <a:solidFill>
                <a:schemeClr val="dk1"/>
              </a:solidFill>
              <a:highlight>
                <a:schemeClr val="lt1"/>
              </a:highlight>
            </a:endParaRPr>
          </a:p>
        </p:txBody>
      </p:sp>
      <p:pic>
        <p:nvPicPr>
          <p:cNvPr id="92" name="Google Shape;92;p18" title="Screenshot 2026-03-02 at 12.34.38 PM.png"/>
          <p:cNvPicPr preferRelativeResize="0"/>
          <p:nvPr/>
        </p:nvPicPr>
        <p:blipFill>
          <a:blip r:embed="rId3">
            <a:alphaModFix/>
          </a:blip>
          <a:stretch>
            <a:fillRect/>
          </a:stretch>
        </p:blipFill>
        <p:spPr>
          <a:xfrm>
            <a:off x="407950" y="1193280"/>
            <a:ext cx="2912475" cy="376265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9"/>
          <p:cNvPicPr preferRelativeResize="0"/>
          <p:nvPr/>
        </p:nvPicPr>
        <p:blipFill>
          <a:blip r:embed="rId3">
            <a:alphaModFix/>
          </a:blip>
          <a:stretch>
            <a:fillRect/>
          </a:stretch>
        </p:blipFill>
        <p:spPr>
          <a:xfrm>
            <a:off x="0" y="0"/>
            <a:ext cx="9091680" cy="5076200"/>
          </a:xfrm>
          <a:prstGeom prst="rect">
            <a:avLst/>
          </a:prstGeom>
          <a:noFill/>
          <a:ln>
            <a:noFill/>
          </a:ln>
        </p:spPr>
      </p:pic>
      <p:sp>
        <p:nvSpPr>
          <p:cNvPr id="98" name="Google Shape;98;p19"/>
          <p:cNvSpPr txBox="1"/>
          <p:nvPr/>
        </p:nvSpPr>
        <p:spPr>
          <a:xfrm>
            <a:off x="427525" y="288200"/>
            <a:ext cx="5527200" cy="5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50">
                <a:solidFill>
                  <a:srgbClr val="3A7A55"/>
                </a:solidFill>
                <a:highlight>
                  <a:srgbClr val="FFFFFF"/>
                </a:highlight>
                <a:latin typeface="Georgia"/>
                <a:ea typeface="Georgia"/>
                <a:cs typeface="Georgia"/>
                <a:sym typeface="Georgia"/>
              </a:rPr>
              <a:t>Photography Examples</a:t>
            </a:r>
            <a:endParaRPr b="1" sz="1600">
              <a:solidFill>
                <a:schemeClr val="dk1"/>
              </a:solidFill>
              <a:highlight>
                <a:srgbClr val="FFFFFF"/>
              </a:highlight>
            </a:endParaRPr>
          </a:p>
        </p:txBody>
      </p:sp>
      <p:pic>
        <p:nvPicPr>
          <p:cNvPr id="99" name="Google Shape;99;p19" title="Screen Shot 2026-01-25 at 9.36.50 AM.png"/>
          <p:cNvPicPr preferRelativeResize="0"/>
          <p:nvPr/>
        </p:nvPicPr>
        <p:blipFill>
          <a:blip r:embed="rId4">
            <a:alphaModFix/>
          </a:blip>
          <a:stretch>
            <a:fillRect/>
          </a:stretch>
        </p:blipFill>
        <p:spPr>
          <a:xfrm>
            <a:off x="250687" y="1214821"/>
            <a:ext cx="2079135" cy="1367858"/>
          </a:xfrm>
          <a:prstGeom prst="rect">
            <a:avLst/>
          </a:prstGeom>
          <a:noFill/>
          <a:ln>
            <a:noFill/>
          </a:ln>
        </p:spPr>
      </p:pic>
      <p:pic>
        <p:nvPicPr>
          <p:cNvPr id="100" name="Google Shape;100;p19" title="Screen Shot 2026-01-25 at 9.36.36 AM.png"/>
          <p:cNvPicPr preferRelativeResize="0"/>
          <p:nvPr/>
        </p:nvPicPr>
        <p:blipFill>
          <a:blip r:embed="rId5">
            <a:alphaModFix/>
          </a:blip>
          <a:stretch>
            <a:fillRect/>
          </a:stretch>
        </p:blipFill>
        <p:spPr>
          <a:xfrm>
            <a:off x="2432249" y="1209851"/>
            <a:ext cx="2079135" cy="1377794"/>
          </a:xfrm>
          <a:prstGeom prst="rect">
            <a:avLst/>
          </a:prstGeom>
          <a:noFill/>
          <a:ln>
            <a:noFill/>
          </a:ln>
        </p:spPr>
      </p:pic>
      <p:pic>
        <p:nvPicPr>
          <p:cNvPr id="101" name="Google Shape;101;p19" title="GettyImages-2158237750.jpg"/>
          <p:cNvPicPr preferRelativeResize="0"/>
          <p:nvPr/>
        </p:nvPicPr>
        <p:blipFill rotWithShape="1">
          <a:blip r:embed="rId6">
            <a:alphaModFix/>
          </a:blip>
          <a:srcRect b="219" l="0" r="0" t="209"/>
          <a:stretch/>
        </p:blipFill>
        <p:spPr>
          <a:xfrm>
            <a:off x="250687" y="2719918"/>
            <a:ext cx="2079135" cy="1380872"/>
          </a:xfrm>
          <a:prstGeom prst="rect">
            <a:avLst/>
          </a:prstGeom>
          <a:noFill/>
          <a:ln>
            <a:noFill/>
          </a:ln>
        </p:spPr>
      </p:pic>
      <p:pic>
        <p:nvPicPr>
          <p:cNvPr id="102" name="Google Shape;102;p19" title="Screen Shot 2026-01-25 at 9.35.52 AM.png"/>
          <p:cNvPicPr preferRelativeResize="0"/>
          <p:nvPr/>
        </p:nvPicPr>
        <p:blipFill>
          <a:blip r:embed="rId7">
            <a:alphaModFix/>
          </a:blip>
          <a:stretch>
            <a:fillRect/>
          </a:stretch>
        </p:blipFill>
        <p:spPr>
          <a:xfrm>
            <a:off x="4613810" y="1209852"/>
            <a:ext cx="2223430" cy="1367857"/>
          </a:xfrm>
          <a:prstGeom prst="rect">
            <a:avLst/>
          </a:prstGeom>
          <a:noFill/>
          <a:ln>
            <a:noFill/>
          </a:ln>
        </p:spPr>
      </p:pic>
      <p:pic>
        <p:nvPicPr>
          <p:cNvPr id="103" name="Google Shape;103;p19" title="AdobeStock_366651893.jpeg"/>
          <p:cNvPicPr preferRelativeResize="0"/>
          <p:nvPr/>
        </p:nvPicPr>
        <p:blipFill rotWithShape="1">
          <a:blip r:embed="rId8">
            <a:alphaModFix/>
          </a:blip>
          <a:srcRect b="5854" l="0" r="0" t="5854"/>
          <a:stretch/>
        </p:blipFill>
        <p:spPr>
          <a:xfrm>
            <a:off x="4613810" y="2719918"/>
            <a:ext cx="2223442" cy="1367858"/>
          </a:xfrm>
          <a:prstGeom prst="rect">
            <a:avLst/>
          </a:prstGeom>
          <a:noFill/>
          <a:ln>
            <a:noFill/>
          </a:ln>
        </p:spPr>
      </p:pic>
      <p:pic>
        <p:nvPicPr>
          <p:cNvPr id="104" name="Google Shape;104;p19" title="AdobeStock_1743667893.jpeg"/>
          <p:cNvPicPr preferRelativeResize="0"/>
          <p:nvPr/>
        </p:nvPicPr>
        <p:blipFill rotWithShape="1">
          <a:blip r:embed="rId9">
            <a:alphaModFix/>
          </a:blip>
          <a:srcRect b="35438" l="41121" r="0" t="6256"/>
          <a:stretch/>
        </p:blipFill>
        <p:spPr>
          <a:xfrm>
            <a:off x="2401552" y="2719918"/>
            <a:ext cx="2092083" cy="1380882"/>
          </a:xfrm>
          <a:prstGeom prst="rect">
            <a:avLst/>
          </a:prstGeom>
          <a:noFill/>
          <a:ln>
            <a:noFill/>
          </a:ln>
        </p:spPr>
      </p:pic>
      <p:pic>
        <p:nvPicPr>
          <p:cNvPr id="105" name="Google Shape;105;p19" title="Screen Shot 2026-01-25 at 9.40.15 AM.png"/>
          <p:cNvPicPr preferRelativeResize="0"/>
          <p:nvPr/>
        </p:nvPicPr>
        <p:blipFill>
          <a:blip r:embed="rId10">
            <a:alphaModFix/>
          </a:blip>
          <a:stretch>
            <a:fillRect/>
          </a:stretch>
        </p:blipFill>
        <p:spPr>
          <a:xfrm>
            <a:off x="6939675" y="1204650"/>
            <a:ext cx="2079135" cy="1379603"/>
          </a:xfrm>
          <a:prstGeom prst="rect">
            <a:avLst/>
          </a:prstGeom>
          <a:noFill/>
          <a:ln>
            <a:noFill/>
          </a:ln>
        </p:spPr>
      </p:pic>
      <p:pic>
        <p:nvPicPr>
          <p:cNvPr id="106" name="Google Shape;106;p19" title="GettyImages-1460006375.jpg"/>
          <p:cNvPicPr preferRelativeResize="0"/>
          <p:nvPr/>
        </p:nvPicPr>
        <p:blipFill rotWithShape="1">
          <a:blip r:embed="rId11">
            <a:alphaModFix/>
          </a:blip>
          <a:srcRect b="0" l="942" r="952" t="0"/>
          <a:stretch/>
        </p:blipFill>
        <p:spPr>
          <a:xfrm>
            <a:off x="6957417" y="2719917"/>
            <a:ext cx="2013471" cy="1367856"/>
          </a:xfrm>
          <a:prstGeom prst="rect">
            <a:avLst/>
          </a:prstGeom>
          <a:noFill/>
          <a:ln>
            <a:noFill/>
          </a:ln>
        </p:spPr>
      </p:pic>
      <p:sp>
        <p:nvSpPr>
          <p:cNvPr id="107" name="Google Shape;107;p19"/>
          <p:cNvSpPr txBox="1"/>
          <p:nvPr/>
        </p:nvSpPr>
        <p:spPr>
          <a:xfrm>
            <a:off x="387950" y="4238350"/>
            <a:ext cx="86310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You can find these on stock photography sites and license as royalty free. The idea is: communicate images of home, comfort, joy… do not use medical imagery except for rehab and use </a:t>
            </a:r>
            <a:br>
              <a:rPr lang="en">
                <a:solidFill>
                  <a:schemeClr val="dk2"/>
                </a:solidFill>
              </a:rPr>
            </a:br>
            <a:r>
              <a:rPr lang="en">
                <a:solidFill>
                  <a:schemeClr val="dk2"/>
                </a:solidFill>
              </a:rPr>
              <a:t>Those types of images sparingly. Showing the outcome of rehab is stronger.</a:t>
            </a:r>
            <a:endParaRPr>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0"/>
          <p:cNvPicPr preferRelativeResize="0"/>
          <p:nvPr/>
        </p:nvPicPr>
        <p:blipFill>
          <a:blip r:embed="rId3">
            <a:alphaModFix/>
          </a:blip>
          <a:stretch>
            <a:fillRect/>
          </a:stretch>
        </p:blipFill>
        <p:spPr>
          <a:xfrm>
            <a:off x="0" y="0"/>
            <a:ext cx="9091680" cy="5076200"/>
          </a:xfrm>
          <a:prstGeom prst="rect">
            <a:avLst/>
          </a:prstGeom>
          <a:noFill/>
          <a:ln>
            <a:noFill/>
          </a:ln>
        </p:spPr>
      </p:pic>
      <p:sp>
        <p:nvSpPr>
          <p:cNvPr id="113" name="Google Shape;113;p20"/>
          <p:cNvSpPr txBox="1"/>
          <p:nvPr/>
        </p:nvSpPr>
        <p:spPr>
          <a:xfrm>
            <a:off x="427525" y="288200"/>
            <a:ext cx="5527200" cy="59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50">
                <a:solidFill>
                  <a:srgbClr val="3A7A55"/>
                </a:solidFill>
                <a:highlight>
                  <a:srgbClr val="FFFFFF"/>
                </a:highlight>
                <a:latin typeface="Georgia"/>
                <a:ea typeface="Georgia"/>
                <a:cs typeface="Georgia"/>
                <a:sym typeface="Georgia"/>
              </a:rPr>
              <a:t>Photography Examples</a:t>
            </a:r>
            <a:endParaRPr b="1" sz="1600">
              <a:solidFill>
                <a:schemeClr val="dk1"/>
              </a:solidFill>
              <a:highlight>
                <a:srgbClr val="FFFFFF"/>
              </a:highlight>
            </a:endParaRPr>
          </a:p>
        </p:txBody>
      </p:sp>
      <p:sp>
        <p:nvSpPr>
          <p:cNvPr id="114" name="Google Shape;114;p20"/>
          <p:cNvSpPr txBox="1"/>
          <p:nvPr/>
        </p:nvSpPr>
        <p:spPr>
          <a:xfrm>
            <a:off x="387950" y="4238350"/>
            <a:ext cx="86310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You can find these on stock photography sites and license as royalty free. The idea is: communicate images of home, comfort, joy… do not use medical imagery except for rehab and use </a:t>
            </a:r>
            <a:br>
              <a:rPr lang="en">
                <a:solidFill>
                  <a:schemeClr val="dk2"/>
                </a:solidFill>
              </a:rPr>
            </a:br>
            <a:r>
              <a:rPr lang="en">
                <a:solidFill>
                  <a:schemeClr val="dk2"/>
                </a:solidFill>
              </a:rPr>
              <a:t>Those types of images sparingly. Showing the outcome of rehab is stronger.</a:t>
            </a:r>
            <a:endParaRPr>
              <a:solidFill>
                <a:schemeClr val="dk2"/>
              </a:solidFill>
            </a:endParaRPr>
          </a:p>
        </p:txBody>
      </p:sp>
      <p:pic>
        <p:nvPicPr>
          <p:cNvPr id="115" name="Google Shape;115;p20" title="AdobeStock_106447842.jpeg"/>
          <p:cNvPicPr preferRelativeResize="0"/>
          <p:nvPr/>
        </p:nvPicPr>
        <p:blipFill rotWithShape="1">
          <a:blip r:embed="rId4">
            <a:alphaModFix/>
          </a:blip>
          <a:srcRect b="6598" l="0" r="0" t="6589"/>
          <a:stretch/>
        </p:blipFill>
        <p:spPr>
          <a:xfrm>
            <a:off x="250687" y="1214821"/>
            <a:ext cx="2079135" cy="1367859"/>
          </a:xfrm>
          <a:prstGeom prst="rect">
            <a:avLst/>
          </a:prstGeom>
          <a:noFill/>
          <a:ln>
            <a:noFill/>
          </a:ln>
        </p:spPr>
      </p:pic>
      <p:pic>
        <p:nvPicPr>
          <p:cNvPr id="116" name="Google Shape;116;p20" title="AdobeStock_107891943.jpeg"/>
          <p:cNvPicPr preferRelativeResize="0"/>
          <p:nvPr/>
        </p:nvPicPr>
        <p:blipFill rotWithShape="1">
          <a:blip r:embed="rId5">
            <a:alphaModFix/>
          </a:blip>
          <a:srcRect b="2606" l="0" r="0" t="2616"/>
          <a:stretch/>
        </p:blipFill>
        <p:spPr>
          <a:xfrm>
            <a:off x="2432249" y="1209851"/>
            <a:ext cx="2079135" cy="1377795"/>
          </a:xfrm>
          <a:prstGeom prst="rect">
            <a:avLst/>
          </a:prstGeom>
          <a:noFill/>
          <a:ln>
            <a:noFill/>
          </a:ln>
        </p:spPr>
      </p:pic>
      <p:pic>
        <p:nvPicPr>
          <p:cNvPr id="117" name="Google Shape;117;p20" title="AdobeStock_369088222.jpeg"/>
          <p:cNvPicPr preferRelativeResize="0"/>
          <p:nvPr/>
        </p:nvPicPr>
        <p:blipFill rotWithShape="1">
          <a:blip r:embed="rId6">
            <a:alphaModFix/>
          </a:blip>
          <a:srcRect b="169" l="0" r="0" t="179"/>
          <a:stretch/>
        </p:blipFill>
        <p:spPr>
          <a:xfrm>
            <a:off x="250687" y="2719918"/>
            <a:ext cx="2079135" cy="1380872"/>
          </a:xfrm>
          <a:prstGeom prst="rect">
            <a:avLst/>
          </a:prstGeom>
          <a:noFill/>
          <a:ln>
            <a:noFill/>
          </a:ln>
        </p:spPr>
      </p:pic>
      <p:pic>
        <p:nvPicPr>
          <p:cNvPr id="118" name="Google Shape;118;p20" title="AdobeStock_268042523.jpeg"/>
          <p:cNvPicPr preferRelativeResize="0"/>
          <p:nvPr/>
        </p:nvPicPr>
        <p:blipFill rotWithShape="1">
          <a:blip r:embed="rId7">
            <a:alphaModFix/>
          </a:blip>
          <a:srcRect b="3849" l="0" r="0" t="3849"/>
          <a:stretch/>
        </p:blipFill>
        <p:spPr>
          <a:xfrm>
            <a:off x="4613810" y="1209852"/>
            <a:ext cx="2223432" cy="1367856"/>
          </a:xfrm>
          <a:prstGeom prst="rect">
            <a:avLst/>
          </a:prstGeom>
          <a:noFill/>
          <a:ln>
            <a:noFill/>
          </a:ln>
        </p:spPr>
      </p:pic>
      <p:pic>
        <p:nvPicPr>
          <p:cNvPr id="119" name="Google Shape;119;p20" title="AdobeStock_491041592.jpeg"/>
          <p:cNvPicPr preferRelativeResize="0"/>
          <p:nvPr/>
        </p:nvPicPr>
        <p:blipFill rotWithShape="1">
          <a:blip r:embed="rId8">
            <a:alphaModFix/>
          </a:blip>
          <a:srcRect b="3781" l="0" r="0" t="3781"/>
          <a:stretch/>
        </p:blipFill>
        <p:spPr>
          <a:xfrm>
            <a:off x="4613810" y="2719918"/>
            <a:ext cx="2223442" cy="1367859"/>
          </a:xfrm>
          <a:prstGeom prst="rect">
            <a:avLst/>
          </a:prstGeom>
          <a:noFill/>
          <a:ln>
            <a:noFill/>
          </a:ln>
        </p:spPr>
      </p:pic>
      <p:pic>
        <p:nvPicPr>
          <p:cNvPr id="120" name="Google Shape;120;p20" title="AdobeStock_483745341.jpeg"/>
          <p:cNvPicPr preferRelativeResize="0"/>
          <p:nvPr/>
        </p:nvPicPr>
        <p:blipFill rotWithShape="1">
          <a:blip r:embed="rId9">
            <a:alphaModFix/>
          </a:blip>
          <a:srcRect b="485" l="0" r="0" t="485"/>
          <a:stretch/>
        </p:blipFill>
        <p:spPr>
          <a:xfrm>
            <a:off x="2401552" y="2719918"/>
            <a:ext cx="2092083" cy="1380882"/>
          </a:xfrm>
          <a:prstGeom prst="rect">
            <a:avLst/>
          </a:prstGeom>
          <a:noFill/>
          <a:ln>
            <a:noFill/>
          </a:ln>
        </p:spPr>
      </p:pic>
      <p:pic>
        <p:nvPicPr>
          <p:cNvPr id="121" name="Google Shape;121;p20" title="AdobeStock_549448170.jpeg"/>
          <p:cNvPicPr preferRelativeResize="0"/>
          <p:nvPr/>
        </p:nvPicPr>
        <p:blipFill rotWithShape="1">
          <a:blip r:embed="rId10">
            <a:alphaModFix/>
          </a:blip>
          <a:srcRect b="229" l="0" r="0" t="219"/>
          <a:stretch/>
        </p:blipFill>
        <p:spPr>
          <a:xfrm>
            <a:off x="6939675" y="1204650"/>
            <a:ext cx="2079135" cy="1379602"/>
          </a:xfrm>
          <a:prstGeom prst="rect">
            <a:avLst/>
          </a:prstGeom>
          <a:noFill/>
          <a:ln>
            <a:noFill/>
          </a:ln>
        </p:spPr>
      </p:pic>
      <p:pic>
        <p:nvPicPr>
          <p:cNvPr id="122" name="Google Shape;122;p20" title="AdobeStock_621224527.jpeg"/>
          <p:cNvPicPr preferRelativeResize="0"/>
          <p:nvPr/>
        </p:nvPicPr>
        <p:blipFill rotWithShape="1">
          <a:blip r:embed="rId11">
            <a:alphaModFix/>
          </a:blip>
          <a:srcRect b="0" l="8747" r="8738" t="0"/>
          <a:stretch/>
        </p:blipFill>
        <p:spPr>
          <a:xfrm>
            <a:off x="6957417" y="2719917"/>
            <a:ext cx="2013471" cy="13678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1"/>
          <p:cNvPicPr preferRelativeResize="0"/>
          <p:nvPr/>
        </p:nvPicPr>
        <p:blipFill>
          <a:blip r:embed="rId3">
            <a:alphaModFix/>
          </a:blip>
          <a:stretch>
            <a:fillRect/>
          </a:stretch>
        </p:blipFill>
        <p:spPr>
          <a:xfrm>
            <a:off x="0" y="0"/>
            <a:ext cx="9091680" cy="5076200"/>
          </a:xfrm>
          <a:prstGeom prst="rect">
            <a:avLst/>
          </a:prstGeom>
          <a:noFill/>
          <a:ln>
            <a:noFill/>
          </a:ln>
        </p:spPr>
      </p:pic>
      <p:sp>
        <p:nvSpPr>
          <p:cNvPr id="128" name="Google Shape;128;p21"/>
          <p:cNvSpPr txBox="1"/>
          <p:nvPr/>
        </p:nvSpPr>
        <p:spPr>
          <a:xfrm>
            <a:off x="427525" y="288200"/>
            <a:ext cx="4248600" cy="2306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650">
                <a:solidFill>
                  <a:srgbClr val="3A7A55"/>
                </a:solidFill>
                <a:highlight>
                  <a:srgbClr val="FFFFFF"/>
                </a:highlight>
                <a:latin typeface="Georgia"/>
                <a:ea typeface="Georgia"/>
                <a:cs typeface="Georgia"/>
                <a:sym typeface="Georgia"/>
              </a:rPr>
              <a:t>Website Assets</a:t>
            </a:r>
            <a:endParaRPr b="1" sz="1600">
              <a:solidFill>
                <a:schemeClr val="dk1"/>
              </a:solidFill>
              <a:highlight>
                <a:schemeClr val="lt1"/>
              </a:highlight>
            </a:endParaRPr>
          </a:p>
          <a:p>
            <a:pPr indent="-317500" lvl="0" marL="457200" rtl="0" algn="l">
              <a:lnSpc>
                <a:spcPct val="123913"/>
              </a:lnSpc>
              <a:spcBef>
                <a:spcPts val="1000"/>
              </a:spcBef>
              <a:spcAft>
                <a:spcPts val="0"/>
              </a:spcAft>
              <a:buClr>
                <a:schemeClr val="dk1"/>
              </a:buClr>
              <a:buSzPts val="1400"/>
              <a:buChar char="●"/>
            </a:pPr>
            <a:r>
              <a:rPr b="1" lang="en" sz="1600">
                <a:solidFill>
                  <a:schemeClr val="dk1"/>
                </a:solidFill>
                <a:highlight>
                  <a:schemeClr val="lt1"/>
                </a:highlight>
              </a:rPr>
              <a:t>AgingIN Bug: </a:t>
            </a:r>
            <a:r>
              <a:rPr lang="en" sz="1200">
                <a:solidFill>
                  <a:schemeClr val="dk1"/>
                </a:solidFill>
                <a:highlight>
                  <a:schemeClr val="lt1"/>
                </a:highlight>
              </a:rPr>
              <a:t>For your home page</a:t>
            </a:r>
            <a:endParaRPr b="1" sz="1600">
              <a:solidFill>
                <a:schemeClr val="dk1"/>
              </a:solidFill>
              <a:highlight>
                <a:srgbClr val="FFFFFF"/>
              </a:highlight>
            </a:endParaRPr>
          </a:p>
          <a:p>
            <a:pPr indent="-317500" lvl="0" marL="457200" rtl="0" algn="l">
              <a:lnSpc>
                <a:spcPct val="123913"/>
              </a:lnSpc>
              <a:spcBef>
                <a:spcPts val="1000"/>
              </a:spcBef>
              <a:spcAft>
                <a:spcPts val="0"/>
              </a:spcAft>
              <a:buClr>
                <a:schemeClr val="dk1"/>
              </a:buClr>
              <a:buSzPts val="1400"/>
              <a:buChar char="●"/>
            </a:pPr>
            <a:r>
              <a:rPr b="1" lang="en" sz="1600">
                <a:solidFill>
                  <a:schemeClr val="dk1"/>
                </a:solidFill>
                <a:highlight>
                  <a:srgbClr val="FFFFFF"/>
                </a:highlight>
              </a:rPr>
              <a:t>AgingIN Ethos Landing page: </a:t>
            </a:r>
            <a:r>
              <a:rPr lang="en" sz="1200">
                <a:solidFill>
                  <a:schemeClr val="dk1"/>
                </a:solidFill>
                <a:highlight>
                  <a:srgbClr val="FFFFFF"/>
                </a:highlight>
              </a:rPr>
              <a:t>for Green House homes to use</a:t>
            </a:r>
            <a:endParaRPr sz="1200">
              <a:solidFill>
                <a:schemeClr val="dk1"/>
              </a:solidFill>
              <a:highlight>
                <a:srgbClr val="FFFFFF"/>
              </a:highlight>
            </a:endParaRPr>
          </a:p>
          <a:p>
            <a:pPr indent="-317500" lvl="0" marL="457200" rtl="0" algn="l">
              <a:lnSpc>
                <a:spcPct val="123913"/>
              </a:lnSpc>
              <a:spcBef>
                <a:spcPts val="1000"/>
              </a:spcBef>
              <a:spcAft>
                <a:spcPts val="0"/>
              </a:spcAft>
              <a:buClr>
                <a:schemeClr val="dk1"/>
              </a:buClr>
              <a:buSzPts val="1400"/>
              <a:buChar char="●"/>
            </a:pPr>
            <a:r>
              <a:rPr b="1" lang="en" sz="1600">
                <a:solidFill>
                  <a:schemeClr val="dk1"/>
                </a:solidFill>
                <a:highlight>
                  <a:schemeClr val="lt1"/>
                </a:highlight>
              </a:rPr>
              <a:t>Written content</a:t>
            </a:r>
            <a:r>
              <a:rPr b="1" lang="en" sz="1600">
                <a:solidFill>
                  <a:schemeClr val="dk1"/>
                </a:solidFill>
                <a:highlight>
                  <a:schemeClr val="lt1"/>
                </a:highlight>
              </a:rPr>
              <a:t>: </a:t>
            </a:r>
            <a:r>
              <a:rPr lang="en" sz="1200">
                <a:solidFill>
                  <a:schemeClr val="dk1"/>
                </a:solidFill>
                <a:highlight>
                  <a:schemeClr val="lt1"/>
                </a:highlight>
              </a:rPr>
              <a:t>for use in flyers, blogs or advertisements. Advertorials are great!</a:t>
            </a:r>
            <a:endParaRPr sz="1200">
              <a:solidFill>
                <a:schemeClr val="dk1"/>
              </a:solidFill>
              <a:highlight>
                <a:srgbClr val="FFFFFF"/>
              </a:highlight>
            </a:endParaRPr>
          </a:p>
        </p:txBody>
      </p:sp>
      <p:pic>
        <p:nvPicPr>
          <p:cNvPr id="129" name="Google Shape;129;p21" title="A Green House Project Championed by AgingIN.png"/>
          <p:cNvPicPr preferRelativeResize="0"/>
          <p:nvPr/>
        </p:nvPicPr>
        <p:blipFill rotWithShape="1">
          <a:blip r:embed="rId4">
            <a:alphaModFix/>
          </a:blip>
          <a:srcRect b="0" l="66966" r="0" t="17342"/>
          <a:stretch/>
        </p:blipFill>
        <p:spPr>
          <a:xfrm>
            <a:off x="1525875" y="2890875"/>
            <a:ext cx="1793341" cy="1788001"/>
          </a:xfrm>
          <a:prstGeom prst="rect">
            <a:avLst/>
          </a:prstGeom>
          <a:noFill/>
          <a:ln>
            <a:noFill/>
          </a:ln>
        </p:spPr>
      </p:pic>
      <p:pic>
        <p:nvPicPr>
          <p:cNvPr id="130" name="Google Shape;130;p21" title="Screen Shot 2026-01-29 at 1.26.10 PM.png"/>
          <p:cNvPicPr preferRelativeResize="0"/>
          <p:nvPr/>
        </p:nvPicPr>
        <p:blipFill>
          <a:blip r:embed="rId5">
            <a:alphaModFix/>
          </a:blip>
          <a:stretch>
            <a:fillRect/>
          </a:stretch>
        </p:blipFill>
        <p:spPr>
          <a:xfrm>
            <a:off x="4917200" y="1303870"/>
            <a:ext cx="3821125" cy="2120625"/>
          </a:xfrm>
          <a:prstGeom prst="rect">
            <a:avLst/>
          </a:prstGeom>
          <a:noFill/>
          <a:ln>
            <a:noFill/>
          </a:ln>
        </p:spPr>
      </p:pic>
      <p:sp>
        <p:nvSpPr>
          <p:cNvPr id="131" name="Google Shape;131;p21"/>
          <p:cNvSpPr txBox="1"/>
          <p:nvPr/>
        </p:nvSpPr>
        <p:spPr>
          <a:xfrm>
            <a:off x="4917200" y="3546700"/>
            <a:ext cx="3821100" cy="1056000"/>
          </a:xfrm>
          <a:prstGeom prst="rect">
            <a:avLst/>
          </a:prstGeom>
          <a:noFill/>
          <a:ln>
            <a:noFill/>
          </a:ln>
        </p:spPr>
        <p:txBody>
          <a:bodyPr anchorCtr="0" anchor="t" bIns="91425" lIns="91425" spcFirstLastPara="1" rIns="91425" wrap="square" tIns="91425">
            <a:spAutoFit/>
          </a:bodyPr>
          <a:lstStyle/>
          <a:p>
            <a:pPr indent="0" lvl="0" marL="0" rtl="0" algn="l">
              <a:lnSpc>
                <a:spcPct val="123913"/>
              </a:lnSpc>
              <a:spcBef>
                <a:spcPts val="1000"/>
              </a:spcBef>
              <a:spcAft>
                <a:spcPts val="0"/>
              </a:spcAft>
              <a:buNone/>
            </a:pPr>
            <a:r>
              <a:rPr lang="en" sz="1200">
                <a:solidFill>
                  <a:schemeClr val="dk1"/>
                </a:solidFill>
                <a:highlight>
                  <a:schemeClr val="lt1"/>
                </a:highlight>
              </a:rPr>
              <a:t>Much like consumers know to look for the Better Business Bureau seal, the Green House Project seal sets your community apart for having made the investment in a platinum standard.</a:t>
            </a:r>
            <a:endParaRPr sz="1200">
              <a:solidFill>
                <a:schemeClr val="dk1"/>
              </a:solidFill>
              <a:highlight>
                <a:schemeClr val="lt1"/>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